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60"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59">
          <p15:clr>
            <a:srgbClr val="A4A3A4"/>
          </p15:clr>
        </p15:guide>
        <p15:guide id="2" orient="horz" pos="144">
          <p15:clr>
            <a:srgbClr val="A4A3A4"/>
          </p15:clr>
        </p15:guide>
        <p15:guide id="3" orient="horz" pos="10080">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55"/>
    <a:srgbClr val="C99700"/>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7" autoAdjust="0"/>
    <p:restoredTop sz="95220" autoAdjust="0"/>
  </p:normalViewPr>
  <p:slideViewPr>
    <p:cSldViewPr snapToGrid="0" snapToObjects="1" showGuides="1">
      <p:cViewPr>
        <p:scale>
          <a:sx n="110" d="100"/>
          <a:sy n="110" d="100"/>
        </p:scale>
        <p:origin x="773" y="-7752"/>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2/17/2020</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76461" y="3341566"/>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6" name="Text Placeholder 5"/>
          <p:cNvSpPr>
            <a:spLocks noGrp="1"/>
          </p:cNvSpPr>
          <p:nvPr>
            <p:ph type="body" sz="quarter" idx="11" hasCustomPrompt="1"/>
          </p:nvPr>
        </p:nvSpPr>
        <p:spPr>
          <a:xfrm>
            <a:off x="576461"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defRPr>
            </a:lvl1pPr>
          </a:lstStyle>
          <a:p>
            <a:pPr lvl="0"/>
            <a:r>
              <a:rPr lang="en-US" dirty="0"/>
              <a:t>(click to edit) INTRODUCTION or ABSTRACT</a:t>
            </a:r>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LOO</a:t>
            </a:r>
          </a:p>
        </p:txBody>
      </p:sp>
      <p:sp>
        <p:nvSpPr>
          <p:cNvPr id="20" name="Text Placeholder 5"/>
          <p:cNvSpPr>
            <a:spLocks noGrp="1"/>
          </p:cNvSpPr>
          <p:nvPr>
            <p:ph type="body" sz="quarter" idx="20" hasCustomPrompt="1"/>
          </p:nvPr>
        </p:nvSpPr>
        <p:spPr>
          <a:xfrm>
            <a:off x="576461" y="7674416"/>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341566"/>
            <a:ext cx="628054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Tx/>
              <a:buNone/>
              <a:tabLst/>
              <a:defRPr sz="1400" baseline="0">
                <a:latin typeface="+mn-lt"/>
              </a:defRPr>
            </a:lvl1pPr>
            <a:lvl2pPr marL="1304925"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2948667"/>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06500" y="3341566"/>
            <a:ext cx="628650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563293" marR="0" indent="-342900" algn="l" defTabSz="2507943" rtl="0" eaLnBrk="1" fontAlgn="auto" latinLnBrk="0" hangingPunct="1">
              <a:lnSpc>
                <a:spcPct val="100000"/>
              </a:lnSpc>
              <a:spcBef>
                <a:spcPct val="20000"/>
              </a:spcBef>
              <a:spcAft>
                <a:spcPts val="0"/>
              </a:spcAft>
              <a:buClrTx/>
              <a:buSzTx/>
              <a:buFont typeface="+mj-lt"/>
              <a:buAutoNum type="romanUcPeriod"/>
              <a:tabLst/>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4" name="Text Placeholder 5"/>
          <p:cNvSpPr>
            <a:spLocks noGrp="1"/>
          </p:cNvSpPr>
          <p:nvPr>
            <p:ph type="body" sz="quarter" idx="24" hasCustomPrompt="1"/>
          </p:nvPr>
        </p:nvSpPr>
        <p:spPr>
          <a:xfrm>
            <a:off x="13906500" y="2948667"/>
            <a:ext cx="6286500"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RESULTS</a:t>
            </a:r>
          </a:p>
        </p:txBody>
      </p:sp>
      <p:sp>
        <p:nvSpPr>
          <p:cNvPr id="25" name="Text Placeholder 5"/>
          <p:cNvSpPr>
            <a:spLocks noGrp="1"/>
          </p:cNvSpPr>
          <p:nvPr>
            <p:ph type="body" sz="quarter" idx="25" hasCustomPrompt="1"/>
          </p:nvPr>
        </p:nvSpPr>
        <p:spPr>
          <a:xfrm>
            <a:off x="20575984" y="2948667"/>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2839" y="7709372"/>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27" name="Text Placeholder 5"/>
          <p:cNvSpPr>
            <a:spLocks noGrp="1"/>
          </p:cNvSpPr>
          <p:nvPr>
            <p:ph type="body" sz="quarter" idx="27" hasCustomPrompt="1"/>
          </p:nvPr>
        </p:nvSpPr>
        <p:spPr>
          <a:xfrm>
            <a:off x="20572839" y="7322011"/>
            <a:ext cx="628766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REFERENCES</a:t>
            </a:r>
          </a:p>
        </p:txBody>
      </p:sp>
      <p:sp>
        <p:nvSpPr>
          <p:cNvPr id="29" name="Text Placeholder 5"/>
          <p:cNvSpPr>
            <a:spLocks noGrp="1"/>
          </p:cNvSpPr>
          <p:nvPr>
            <p:ph type="body" sz="quarter" idx="29" hasCustomPrompt="1"/>
          </p:nvPr>
        </p:nvSpPr>
        <p:spPr>
          <a:xfrm>
            <a:off x="20575984" y="12921433"/>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mn-lt"/>
              </a:defRPr>
            </a:lvl1pPr>
          </a:lstStyle>
          <a:p>
            <a:pPr lvl="0"/>
            <a:r>
              <a:rPr lang="en-US" dirty="0"/>
              <a:t>(click to edit)  ACKNOWLEDGEMENTS  or  CONTACT</a:t>
            </a:r>
          </a:p>
        </p:txBody>
      </p:sp>
      <p:sp>
        <p:nvSpPr>
          <p:cNvPr id="60" name="Text Placeholder 3"/>
          <p:cNvSpPr>
            <a:spLocks noGrp="1"/>
          </p:cNvSpPr>
          <p:nvPr>
            <p:ph type="body" sz="quarter" idx="96" hasCustomPrompt="1"/>
          </p:nvPr>
        </p:nvSpPr>
        <p:spPr>
          <a:xfrm>
            <a:off x="576460" y="8094153"/>
            <a:ext cx="6274921"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1373188" indent="0">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103"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1"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2"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3"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4"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5"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6"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7"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8"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59"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1"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62" name="Text Placeholder 5"/>
          <p:cNvSpPr>
            <a:spLocks noGrp="1"/>
          </p:cNvSpPr>
          <p:nvPr>
            <p:ph type="body" sz="quarter" idx="13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3" name="Text Placeholder 5"/>
          <p:cNvSpPr>
            <a:spLocks noGrp="1"/>
          </p:cNvSpPr>
          <p:nvPr>
            <p:ph type="body" sz="quarter" idx="13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4" name="Text Placeholder 5"/>
          <p:cNvSpPr>
            <a:spLocks noGrp="1"/>
          </p:cNvSpPr>
          <p:nvPr>
            <p:ph type="body" sz="quarter" idx="13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5" name="Text Placeholder 5"/>
          <p:cNvSpPr>
            <a:spLocks noGrp="1"/>
          </p:cNvSpPr>
          <p:nvPr>
            <p:ph type="body" sz="quarter" idx="13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6" name="Text Placeholder 5"/>
          <p:cNvSpPr>
            <a:spLocks noGrp="1"/>
          </p:cNvSpPr>
          <p:nvPr>
            <p:ph type="body" sz="quarter" idx="140"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7" name="Text Placeholder 5"/>
          <p:cNvSpPr>
            <a:spLocks noGrp="1"/>
          </p:cNvSpPr>
          <p:nvPr>
            <p:ph type="body" sz="quarter" idx="141"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8" name="Text Placeholder 5"/>
          <p:cNvSpPr>
            <a:spLocks noGrp="1"/>
          </p:cNvSpPr>
          <p:nvPr>
            <p:ph type="body" sz="quarter" idx="142"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69" name="Text Placeholder 5"/>
          <p:cNvSpPr>
            <a:spLocks noGrp="1"/>
          </p:cNvSpPr>
          <p:nvPr>
            <p:ph type="body" sz="quarter" idx="143"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0" name="Text Placeholder 5"/>
          <p:cNvSpPr>
            <a:spLocks noGrp="1"/>
          </p:cNvSpPr>
          <p:nvPr>
            <p:ph type="body" sz="quarter" idx="144"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1" name="Text Placeholder 5"/>
          <p:cNvSpPr>
            <a:spLocks noGrp="1"/>
          </p:cNvSpPr>
          <p:nvPr>
            <p:ph type="body" sz="quarter" idx="145"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2" name="Text Placeholder 5"/>
          <p:cNvSpPr>
            <a:spLocks noGrp="1"/>
          </p:cNvSpPr>
          <p:nvPr>
            <p:ph type="body" sz="quarter" idx="146"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3" name="Text Placeholder 5"/>
          <p:cNvSpPr>
            <a:spLocks noGrp="1"/>
          </p:cNvSpPr>
          <p:nvPr>
            <p:ph type="body" sz="quarter" idx="147"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4" name="Text Placeholder 5"/>
          <p:cNvSpPr>
            <a:spLocks noGrp="1"/>
          </p:cNvSpPr>
          <p:nvPr>
            <p:ph type="body" sz="quarter" idx="148"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accent5">
                    <a:lumMod val="50000"/>
                  </a:schemeClr>
                </a:solidFill>
              </a:defRPr>
            </a:lvl1pPr>
          </a:lstStyle>
          <a:p>
            <a:pPr lvl="0"/>
            <a:r>
              <a:rPr lang="en-US" dirty="0"/>
              <a:t>SECTION HEADER PLACEHOLDER</a:t>
            </a:r>
          </a:p>
        </p:txBody>
      </p:sp>
      <p:sp>
        <p:nvSpPr>
          <p:cNvPr id="75" name="Text Placeholder 5"/>
          <p:cNvSpPr>
            <a:spLocks noGrp="1"/>
          </p:cNvSpPr>
          <p:nvPr>
            <p:ph type="body" sz="quarter" idx="149" hasCustomPrompt="1"/>
          </p:nvPr>
        </p:nvSpPr>
        <p:spPr>
          <a:xfrm>
            <a:off x="-6494189" y="10221631"/>
            <a:ext cx="6281539" cy="382517"/>
          </a:xfrm>
          <a:prstGeom prst="rect">
            <a:avLst/>
          </a:prstGeom>
          <a:noFill/>
        </p:spPr>
        <p:txBody>
          <a:bodyPr wrap="square" lIns="52249" tIns="52249" rIns="52249" bIns="52249" anchor="ctr" anchorCtr="0">
            <a:spAutoFit/>
          </a:bodyPr>
          <a:lstStyle>
            <a:lvl1pPr algn="ctr">
              <a:buNone/>
              <a:defRPr sz="1800" b="1" u="sng" baseline="0">
                <a:solidFill>
                  <a:schemeClr val="bg1"/>
                </a:solidFill>
              </a:defRPr>
            </a:lvl1pPr>
          </a:lstStyle>
          <a:p>
            <a:pPr lvl="0"/>
            <a:r>
              <a:rPr lang="en-US" dirty="0"/>
              <a:t>SECTION HEADER PLACEHOLDER</a:t>
            </a:r>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9" name="Text Placeholder 3"/>
          <p:cNvSpPr>
            <a:spLocks noGrp="1"/>
          </p:cNvSpPr>
          <p:nvPr>
            <p:ph type="body" sz="quarter" idx="186" hasCustomPrompt="1"/>
          </p:nvPr>
        </p:nvSpPr>
        <p:spPr>
          <a:xfrm>
            <a:off x="20572840" y="3341566"/>
            <a:ext cx="6282530"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0" name="Text Placeholder 3"/>
          <p:cNvSpPr>
            <a:spLocks noGrp="1"/>
          </p:cNvSpPr>
          <p:nvPr>
            <p:ph type="body" sz="quarter" idx="187" hasCustomPrompt="1"/>
          </p:nvPr>
        </p:nvSpPr>
        <p:spPr>
          <a:xfrm>
            <a:off x="20572839" y="13303950"/>
            <a:ext cx="6279386" cy="479239"/>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baseline="0">
                <a:latin typeface="+mn-lt"/>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marL="0" marR="0" lvl="0" indent="0" algn="l" defTabSz="2507943" rtl="0" eaLnBrk="1" fontAlgn="auto" latinLnBrk="0" hangingPunct="1">
              <a:lnSpc>
                <a:spcPct val="100000"/>
              </a:lnSpc>
              <a:spcBef>
                <a:spcPct val="20000"/>
              </a:spcBef>
              <a:spcAft>
                <a:spcPts val="0"/>
              </a:spcAft>
              <a:buClrTx/>
              <a:buSzTx/>
              <a:buFont typeface="Arial" pitchFamily="34" charset="0"/>
              <a:buNone/>
              <a:tabLst/>
              <a:defRPr/>
            </a:pPr>
            <a:r>
              <a:rPr lang="en-US" dirty="0"/>
              <a:t>Type in or paste your text here</a:t>
            </a:r>
          </a:p>
        </p:txBody>
      </p:sp>
      <p:sp>
        <p:nvSpPr>
          <p:cNvPr id="81"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354109"/>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6461" y="2946900"/>
            <a:ext cx="8483204"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8799" y="8644569"/>
            <a:ext cx="8483203"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2" y="10309786"/>
            <a:ext cx="848220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378398"/>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2946900"/>
            <a:ext cx="8487172"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7" y="2946900"/>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7" y="3354109"/>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7" y="8628515"/>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7" y="12862783"/>
            <a:ext cx="8485018"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Autofit/>
          </a:bodyPr>
          <a:lstStyle>
            <a:lvl1pPr algn="ctr">
              <a:buFontTx/>
              <a:buNone/>
              <a:defRPr sz="2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63"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66"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69"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8"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79"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0"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1"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3"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4"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5"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98"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99"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0"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1"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2"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3"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04"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2"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3"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416455"/>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70789" y="3009246"/>
            <a:ext cx="6280547" cy="382517"/>
          </a:xfrm>
          <a:prstGeom prst="rect">
            <a:avLst/>
          </a:prstGeom>
          <a:solidFill>
            <a:srgbClr val="002855"/>
          </a:solidFill>
        </p:spPr>
        <p:txBody>
          <a:bodyPr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70293" y="7129339"/>
            <a:ext cx="6281539"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32806"/>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41977" y="3009246"/>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7241977" y="10560455"/>
            <a:ext cx="12950031"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RESULTS</a:t>
            </a:r>
          </a:p>
        </p:txBody>
      </p:sp>
      <p:sp>
        <p:nvSpPr>
          <p:cNvPr id="25" name="Text Placeholder 5"/>
          <p:cNvSpPr>
            <a:spLocks noGrp="1"/>
          </p:cNvSpPr>
          <p:nvPr>
            <p:ph type="body" sz="quarter" idx="25" hasCustomPrompt="1"/>
          </p:nvPr>
        </p:nvSpPr>
        <p:spPr>
          <a:xfrm>
            <a:off x="20600583" y="3009246"/>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CONCLUSIONS</a:t>
            </a:r>
          </a:p>
        </p:txBody>
      </p:sp>
      <p:sp>
        <p:nvSpPr>
          <p:cNvPr id="26" name="Text Placeholder 3"/>
          <p:cNvSpPr>
            <a:spLocks noGrp="1"/>
          </p:cNvSpPr>
          <p:nvPr>
            <p:ph type="body" sz="quarter" idx="26" hasCustomPrompt="1"/>
          </p:nvPr>
        </p:nvSpPr>
        <p:spPr>
          <a:xfrm>
            <a:off x="20600583" y="3436775"/>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600583" y="7159451"/>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REFERENCES</a:t>
            </a:r>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600583" y="12862784"/>
            <a:ext cx="6279386" cy="382517"/>
          </a:xfrm>
          <a:prstGeom prst="rect">
            <a:avLst/>
          </a:prstGeom>
          <a:solidFill>
            <a:srgbClr val="002855"/>
          </a:solidFill>
        </p:spPr>
        <p:txBody>
          <a:bodyPr wrap="square" lIns="52249" tIns="52249" rIns="52249" bIns="52249" anchor="ctr" anchorCtr="0">
            <a:spAutoFit/>
          </a:bodyPr>
          <a:lstStyle>
            <a:lvl1pPr algn="ctr">
              <a:buNone/>
              <a:defRPr sz="1800" b="1" u="none" baseline="0">
                <a:solidFill>
                  <a:schemeClr val="bg1"/>
                </a:solidFill>
                <a:latin typeface="Arial" pitchFamily="34" charset="0"/>
                <a:cs typeface="Arial" pitchFamily="34" charset="0"/>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a:t>LOGO</a:t>
            </a:r>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Autofit/>
          </a:bodyPr>
          <a:lstStyle>
            <a:lvl1pPr algn="ctr">
              <a:buFontTx/>
              <a:buNone/>
              <a:defRPr sz="36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rgbClr val="002855"/>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rgbClr val="002855"/>
                </a:solidFill>
                <a:latin typeface="Arial" pitchFamily="34" charset="0"/>
                <a:cs typeface="Arial" pitchFamily="34" charset="0"/>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
        <p:nvSpPr>
          <p:cNvPr id="70" name="Text Placeholder 5"/>
          <p:cNvSpPr>
            <a:spLocks noGrp="1"/>
          </p:cNvSpPr>
          <p:nvPr>
            <p:ph type="body" sz="quarter" idx="9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81" name="Text Placeholder 3"/>
          <p:cNvSpPr>
            <a:spLocks noGrp="1"/>
          </p:cNvSpPr>
          <p:nvPr>
            <p:ph type="body" sz="quarter" idx="10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2" name="Text Placeholder 3"/>
          <p:cNvSpPr>
            <a:spLocks noGrp="1"/>
          </p:cNvSpPr>
          <p:nvPr>
            <p:ph type="body" sz="quarter" idx="116"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6" name="Text Placeholder 3"/>
          <p:cNvSpPr>
            <a:spLocks noGrp="1"/>
          </p:cNvSpPr>
          <p:nvPr>
            <p:ph type="body" sz="quarter" idx="117"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7" name="Text Placeholder 3"/>
          <p:cNvSpPr>
            <a:spLocks noGrp="1"/>
          </p:cNvSpPr>
          <p:nvPr>
            <p:ph type="body" sz="quarter" idx="118"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8" name="Text Placeholder 3"/>
          <p:cNvSpPr>
            <a:spLocks noGrp="1"/>
          </p:cNvSpPr>
          <p:nvPr>
            <p:ph type="body" sz="quarter" idx="119"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89" name="Text Placeholder 3"/>
          <p:cNvSpPr>
            <a:spLocks noGrp="1"/>
          </p:cNvSpPr>
          <p:nvPr>
            <p:ph type="body" sz="quarter" idx="120"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90" name="Text Placeholder 3"/>
          <p:cNvSpPr>
            <a:spLocks noGrp="1"/>
          </p:cNvSpPr>
          <p:nvPr>
            <p:ph type="body" sz="quarter" idx="121"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2" name="Text Placeholder 3"/>
          <p:cNvSpPr>
            <a:spLocks noGrp="1"/>
          </p:cNvSpPr>
          <p:nvPr>
            <p:ph type="body" sz="quarter" idx="122"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3" name="Text Placeholder 3"/>
          <p:cNvSpPr>
            <a:spLocks noGrp="1"/>
          </p:cNvSpPr>
          <p:nvPr>
            <p:ph type="body" sz="quarter" idx="123"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4" name="Text Placeholder 3"/>
          <p:cNvSpPr>
            <a:spLocks noGrp="1"/>
          </p:cNvSpPr>
          <p:nvPr>
            <p:ph type="body" sz="quarter" idx="124"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5" name="Text Placeholder 3"/>
          <p:cNvSpPr>
            <a:spLocks noGrp="1"/>
          </p:cNvSpPr>
          <p:nvPr>
            <p:ph type="body" sz="quarter" idx="125" hasCustomPrompt="1"/>
          </p:nvPr>
        </p:nvSpPr>
        <p:spPr>
          <a:xfrm>
            <a:off x="-6498158" y="11802139"/>
            <a:ext cx="6285508" cy="479239"/>
          </a:xfrm>
          <a:prstGeom prst="rect">
            <a:avLst/>
          </a:prstGeom>
          <a:solidFill>
            <a:srgbClr val="002855"/>
          </a:solidFill>
        </p:spPr>
        <p:txBody>
          <a:bodyPr wrap="square" lIns="130622" tIns="130622" rIns="130622" bIns="130622">
            <a:spAutoFit/>
          </a:bodyPr>
          <a:lstStyle>
            <a:lvl1pPr marL="0" indent="0">
              <a:buNone/>
              <a:defRPr sz="1400" baseline="0">
                <a:solidFill>
                  <a:schemeClr val="bg1"/>
                </a:solidFill>
                <a:latin typeface="Arial" pitchFamily="34" charset="0"/>
                <a:cs typeface="Arial"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TEXT PLACEHOLDER</a:t>
            </a:r>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a:t>PICTURE PLACEHOLDER</a:t>
            </a:r>
          </a:p>
        </p:txBody>
      </p:sp>
      <p:sp>
        <p:nvSpPr>
          <p:cNvPr id="117" name="Text Placeholder 5"/>
          <p:cNvSpPr>
            <a:spLocks noGrp="1"/>
          </p:cNvSpPr>
          <p:nvPr>
            <p:ph type="body" sz="quarter" idx="13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8" name="Text Placeholder 5"/>
          <p:cNvSpPr>
            <a:spLocks noGrp="1"/>
          </p:cNvSpPr>
          <p:nvPr>
            <p:ph type="body" sz="quarter" idx="13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19" name="Text Placeholder 5"/>
          <p:cNvSpPr>
            <a:spLocks noGrp="1"/>
          </p:cNvSpPr>
          <p:nvPr>
            <p:ph type="body" sz="quarter" idx="13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6" name="Text Placeholder 5"/>
          <p:cNvSpPr>
            <a:spLocks noGrp="1"/>
          </p:cNvSpPr>
          <p:nvPr>
            <p:ph type="body" sz="quarter" idx="13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7" name="Text Placeholder 5"/>
          <p:cNvSpPr>
            <a:spLocks noGrp="1"/>
          </p:cNvSpPr>
          <p:nvPr>
            <p:ph type="body" sz="quarter" idx="140"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8" name="Text Placeholder 5"/>
          <p:cNvSpPr>
            <a:spLocks noGrp="1"/>
          </p:cNvSpPr>
          <p:nvPr>
            <p:ph type="body" sz="quarter" idx="141"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29" name="Text Placeholder 5"/>
          <p:cNvSpPr>
            <a:spLocks noGrp="1"/>
          </p:cNvSpPr>
          <p:nvPr>
            <p:ph type="body" sz="quarter" idx="142"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0" name="Text Placeholder 5"/>
          <p:cNvSpPr>
            <a:spLocks noGrp="1"/>
          </p:cNvSpPr>
          <p:nvPr>
            <p:ph type="body" sz="quarter" idx="143"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1" name="Text Placeholder 5"/>
          <p:cNvSpPr>
            <a:spLocks noGrp="1"/>
          </p:cNvSpPr>
          <p:nvPr>
            <p:ph type="body" sz="quarter" idx="144"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2" name="Text Placeholder 5"/>
          <p:cNvSpPr>
            <a:spLocks noGrp="1"/>
          </p:cNvSpPr>
          <p:nvPr>
            <p:ph type="body" sz="quarter" idx="145"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3" name="Text Placeholder 5"/>
          <p:cNvSpPr>
            <a:spLocks noGrp="1"/>
          </p:cNvSpPr>
          <p:nvPr>
            <p:ph type="body" sz="quarter" idx="146"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4" name="Text Placeholder 5"/>
          <p:cNvSpPr>
            <a:spLocks noGrp="1"/>
          </p:cNvSpPr>
          <p:nvPr>
            <p:ph type="body" sz="quarter" idx="147"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5" name="Text Placeholder 5"/>
          <p:cNvSpPr>
            <a:spLocks noGrp="1"/>
          </p:cNvSpPr>
          <p:nvPr>
            <p:ph type="body" sz="quarter" idx="148"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
        <p:nvSpPr>
          <p:cNvPr id="136" name="Text Placeholder 5"/>
          <p:cNvSpPr>
            <a:spLocks noGrp="1"/>
          </p:cNvSpPr>
          <p:nvPr>
            <p:ph type="body" sz="quarter" idx="149" hasCustomPrompt="1"/>
          </p:nvPr>
        </p:nvSpPr>
        <p:spPr>
          <a:xfrm>
            <a:off x="-6494189" y="10221631"/>
            <a:ext cx="6281539" cy="382517"/>
          </a:xfrm>
          <a:prstGeom prst="rect">
            <a:avLst/>
          </a:prstGeom>
          <a:solidFill>
            <a:srgbClr val="002855"/>
          </a:solidFill>
        </p:spPr>
        <p:txBody>
          <a:bodyPr wrap="square" lIns="52249" tIns="52249" rIns="52249" bIns="52249" anchor="ctr" anchorCtr="0">
            <a:spAutoFit/>
          </a:bodyPr>
          <a:lstStyle>
            <a:lvl1pPr algn="ctr">
              <a:buNone/>
              <a:defRPr sz="1800" b="1" u="sng" baseline="0">
                <a:solidFill>
                  <a:schemeClr val="bg1"/>
                </a:solidFill>
                <a:latin typeface="Arial" pitchFamily="34" charset="0"/>
                <a:cs typeface="Arial" pitchFamily="34" charset="0"/>
              </a:defRPr>
            </a:lvl1pPr>
          </a:lstStyle>
          <a:p>
            <a:pPr lvl="0"/>
            <a:r>
              <a:rPr lang="en-US" dirty="0"/>
              <a:t>SECTION HEADER PLACEHOLDER</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hyperlink" Target="http://www.facebook.com/pages/PosterPresentationscom/217914411419?v=app_4949752878&amp;ref=ts"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image" Target="../media/image3.jpeg"/><Relationship Id="rId4" Type="http://schemas.openxmlformats.org/officeDocument/2006/relationships/hyperlink" Target="http://www.facebook.com/pages/PosterPresentationscom/217914411419?v=app_4949752878&amp;ref=ts"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6491524" y="10199648"/>
            <a:ext cx="6261600" cy="388620"/>
          </a:xfrm>
          <a:prstGeom prst="rect">
            <a:avLst/>
          </a:prstGeom>
          <a:solidFill>
            <a:srgbClr val="002855"/>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solidFill>
                <a:schemeClr val="bg1"/>
              </a:solidFill>
            </a:endParaRPr>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65079" y="615971"/>
            <a:ext cx="2761491" cy="1261874"/>
          </a:xfrm>
          <a:prstGeom prst="rect">
            <a:avLst/>
          </a:prstGeom>
        </p:spPr>
      </p:pic>
      <p:sp>
        <p:nvSpPr>
          <p:cNvPr id="37" name="Rectangle 33"/>
          <p:cNvSpPr>
            <a:spLocks noChangeArrowheads="1"/>
          </p:cNvSpPr>
          <p:nvPr userDrawn="1"/>
        </p:nvSpPr>
        <p:spPr bwMode="auto">
          <a:xfrm>
            <a:off x="7241249"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8" name="Rectangle 33"/>
          <p:cNvSpPr>
            <a:spLocks noChangeArrowheads="1"/>
          </p:cNvSpPr>
          <p:nvPr userDrawn="1"/>
        </p:nvSpPr>
        <p:spPr bwMode="auto">
          <a:xfrm>
            <a:off x="13906037"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
        <p:nvSpPr>
          <p:cNvPr id="39" name="Rectangle 33"/>
          <p:cNvSpPr>
            <a:spLocks noChangeArrowheads="1"/>
          </p:cNvSpPr>
          <p:nvPr userDrawn="1"/>
        </p:nvSpPr>
        <p:spPr bwMode="auto">
          <a:xfrm>
            <a:off x="20570825" y="2649220"/>
            <a:ext cx="6286500" cy="13373100"/>
          </a:xfrm>
          <a:prstGeom prst="roundRect">
            <a:avLst>
              <a:gd name="adj" fmla="val 3980"/>
            </a:avLst>
          </a:prstGeom>
          <a:solidFill>
            <a:schemeClr val="bg1">
              <a:lumMod val="95000"/>
            </a:schemeClr>
          </a:solidFill>
          <a:ln w="9525">
            <a:solidFill>
              <a:srgbClr val="002855"/>
            </a:solidFill>
            <a:miter lim="800000"/>
            <a:headEnd/>
            <a:tailEnd/>
          </a:ln>
          <a:effectLst/>
        </p:spPr>
        <p:txBody>
          <a:bodyPr wrap="none" lIns="52249" tIns="26124" rIns="52249" bIns="26124"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2983"/>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4"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3" name="Picture 2"/>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5971"/>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1">
                <a:tint val="80000"/>
                <a:satMod val="300000"/>
                <a:lumMod val="0"/>
                <a:lumOff val="100000"/>
              </a:schemeClr>
            </a:gs>
            <a:gs pos="100000">
              <a:schemeClr val="bg1">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Rectangle 33"/>
          <p:cNvSpPr>
            <a:spLocks noChangeArrowheads="1"/>
          </p:cNvSpPr>
          <p:nvPr/>
        </p:nvSpPr>
        <p:spPr bwMode="auto">
          <a:xfrm>
            <a:off x="571500" y="2628900"/>
            <a:ext cx="6286500" cy="13373100"/>
          </a:xfrm>
          <a:prstGeom prst="roundRect">
            <a:avLst>
              <a:gd name="adj" fmla="val 4310"/>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p:nvSpPr>
        <p:spPr bwMode="auto">
          <a:xfrm>
            <a:off x="7209790" y="2628900"/>
            <a:ext cx="13012420" cy="13373100"/>
          </a:xfrm>
          <a:prstGeom prst="roundRect">
            <a:avLst>
              <a:gd name="adj" fmla="val 227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p:nvSpPr>
        <p:spPr bwMode="auto">
          <a:xfrm>
            <a:off x="20574000" y="2628900"/>
            <a:ext cx="6286500" cy="13373100"/>
          </a:xfrm>
          <a:prstGeom prst="roundRect">
            <a:avLst>
              <a:gd name="adj" fmla="val 4641"/>
            </a:avLst>
          </a:prstGeom>
          <a:solidFill>
            <a:schemeClr val="bg1">
              <a:lumMod val="95000"/>
            </a:schemeClr>
          </a:soli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a:solidFill>
                  <a:schemeClr val="bg1"/>
                </a:solidFill>
                <a:latin typeface="Trebuchet MS" pitchFamily="34" charset="0"/>
              </a:rPr>
              <a:t>QUICK DESIGN</a:t>
            </a:r>
            <a:r>
              <a:rPr lang="en-US" sz="2500" b="1" baseline="0" dirty="0">
                <a:solidFill>
                  <a:schemeClr val="bg1"/>
                </a:solidFill>
                <a:latin typeface="Trebuchet MS" pitchFamily="34" charset="0"/>
              </a:rPr>
              <a:t> </a:t>
            </a:r>
            <a:r>
              <a:rPr lang="en-US" sz="2500" b="1" dirty="0">
                <a:solidFill>
                  <a:schemeClr val="bg1"/>
                </a:solidFill>
                <a:latin typeface="Trebuchet MS" pitchFamily="34" charset="0"/>
              </a:rPr>
              <a:t>GUIDE</a:t>
            </a:r>
          </a:p>
          <a:p>
            <a:pPr algn="ctr"/>
            <a:r>
              <a:rPr lang="en-US" sz="2300" b="1" dirty="0">
                <a:solidFill>
                  <a:srgbClr val="FFFF00"/>
                </a:solidFill>
                <a:latin typeface="Trebuchet MS" pitchFamily="34" charset="0"/>
              </a:rPr>
              <a:t>(--THIS SECTION DOES NOT PRINT--)</a:t>
            </a:r>
          </a:p>
          <a:p>
            <a:pPr algn="ctr"/>
            <a:endParaRPr lang="en-US" sz="1800" b="1" dirty="0">
              <a:latin typeface="Trebuchet MS" pitchFamily="34" charset="0"/>
            </a:endParaRPr>
          </a:p>
          <a:p>
            <a:pPr defTabSz="3765639"/>
            <a:r>
              <a:rPr lang="en-US" sz="1800" dirty="0">
                <a:latin typeface="Trebuchet MS" pitchFamily="34" charset="0"/>
              </a:rPr>
              <a:t>This PowerPoint</a:t>
            </a:r>
            <a:r>
              <a:rPr lang="en-US" sz="1800" baseline="0" dirty="0">
                <a:latin typeface="Trebuchet MS" pitchFamily="34" charset="0"/>
              </a:rPr>
              <a:t> </a:t>
            </a:r>
            <a:r>
              <a:rPr lang="en-US" sz="1800" dirty="0">
                <a:latin typeface="Trebuchet MS" pitchFamily="34" charset="0"/>
              </a:rPr>
              <a:t>2007 template produces</a:t>
            </a:r>
            <a:r>
              <a:rPr lang="en-US" sz="1800" baseline="0" dirty="0">
                <a:latin typeface="Trebuchet MS" pitchFamily="34" charset="0"/>
              </a:rPr>
              <a:t> </a:t>
            </a:r>
            <a:r>
              <a:rPr lang="en-US" sz="1800" dirty="0">
                <a:latin typeface="Trebuchet MS" pitchFamily="34" charset="0"/>
              </a:rPr>
              <a:t>a 36”x60” professional  poster</a:t>
            </a:r>
            <a:r>
              <a:rPr lang="en-US" sz="1800">
                <a:latin typeface="Trebuchet MS" pitchFamily="34" charset="0"/>
              </a:rPr>
              <a:t>. You</a:t>
            </a:r>
            <a:r>
              <a:rPr lang="en-US" sz="1800" baseline="0">
                <a:latin typeface="Trebuchet MS" pitchFamily="34" charset="0"/>
              </a:rPr>
              <a:t> can u</a:t>
            </a:r>
            <a:r>
              <a:rPr lang="en-US" sz="1800">
                <a:latin typeface="Trebuchet MS" pitchFamily="34" charset="0"/>
              </a:rPr>
              <a:t>se</a:t>
            </a:r>
            <a:r>
              <a:rPr lang="en-US" sz="1800" baseline="0">
                <a:latin typeface="Trebuchet MS" pitchFamily="34" charset="0"/>
              </a:rPr>
              <a:t> it to create your research poster and </a:t>
            </a:r>
            <a:r>
              <a:rPr lang="en-US" sz="1800">
                <a:latin typeface="Trebuchet MS" pitchFamily="34" charset="0"/>
              </a:rPr>
              <a:t>save valuable time placing titles, subtitles,</a:t>
            </a:r>
            <a:r>
              <a:rPr lang="en-US" sz="1800" baseline="0">
                <a:latin typeface="Trebuchet MS" pitchFamily="34" charset="0"/>
              </a:rPr>
              <a:t> text, and graphics</a:t>
            </a:r>
            <a:r>
              <a:rPr lang="en-US" sz="1800">
                <a:latin typeface="Trebuchet MS" pitchFamily="34" charset="0"/>
              </a:rPr>
              <a:t>. </a:t>
            </a:r>
            <a:endParaRPr lang="en-US" sz="1800" dirty="0">
              <a:latin typeface="Trebuchet MS" pitchFamily="34" charset="0"/>
            </a:endParaRPr>
          </a:p>
          <a:p>
            <a:pPr defTabSz="4389219"/>
            <a:endParaRPr lang="en-US" sz="1800" dirty="0">
              <a:latin typeface="Trebuchet MS" pitchFamily="34" charset="0"/>
            </a:endParaRPr>
          </a:p>
          <a:p>
            <a:pPr defTabSz="4389219"/>
            <a:r>
              <a:rPr lang="en-US" sz="1800" dirty="0">
                <a:latin typeface="Trebuchet MS" pitchFamily="34" charset="0"/>
              </a:rPr>
              <a:t>We provide a series of online tutorials that will guide you through the poster design process and answer your poster production questions. </a:t>
            </a:r>
          </a:p>
          <a:p>
            <a:pPr defTabSz="4389219"/>
            <a:endParaRPr lang="en-US" sz="1800" dirty="0">
              <a:latin typeface="Trebuchet MS" pitchFamily="34" charset="0"/>
            </a:endParaRPr>
          </a:p>
          <a:p>
            <a:pPr defTabSz="4389219"/>
            <a:r>
              <a:rPr lang="en-US" sz="1800" dirty="0">
                <a:latin typeface="Trebuchet MS" pitchFamily="34" charset="0"/>
              </a:rPr>
              <a:t>To view our template tutorials, go online to </a:t>
            </a:r>
            <a:r>
              <a:rPr lang="en-US" sz="1800" b="1" dirty="0">
                <a:solidFill>
                  <a:srgbClr val="FFFF00"/>
                </a:solidFill>
                <a:latin typeface="Trebuchet MS" pitchFamily="34" charset="0"/>
              </a:rPr>
              <a:t>PosterPresentations.com </a:t>
            </a:r>
            <a:r>
              <a:rPr lang="en-US" sz="1800" dirty="0">
                <a:latin typeface="Trebuchet MS" pitchFamily="34" charset="0"/>
              </a:rPr>
              <a:t>and click on </a:t>
            </a:r>
            <a:r>
              <a:rPr lang="en-US" sz="1800" dirty="0">
                <a:solidFill>
                  <a:srgbClr val="FFFF00"/>
                </a:solidFill>
                <a:latin typeface="Trebuchet MS" pitchFamily="34" charset="0"/>
              </a:rPr>
              <a:t>HELP DESK.</a:t>
            </a:r>
          </a:p>
          <a:p>
            <a:pPr defTabSz="4389219"/>
            <a:endParaRPr lang="en-US" sz="1800" dirty="0">
              <a:latin typeface="Trebuchet MS" pitchFamily="34" charset="0"/>
            </a:endParaRPr>
          </a:p>
          <a:p>
            <a:pPr defTabSz="4389219"/>
            <a:r>
              <a:rPr lang="en-US" sz="1800" dirty="0">
                <a:latin typeface="Trebuchet MS" pitchFamily="34" charset="0"/>
              </a:rPr>
              <a:t>When</a:t>
            </a:r>
            <a:r>
              <a:rPr lang="en-US" sz="1800" baseline="0" dirty="0">
                <a:latin typeface="Trebuchet MS" pitchFamily="34" charset="0"/>
              </a:rPr>
              <a:t> you are ready to</a:t>
            </a:r>
            <a:r>
              <a:rPr lang="en-US" sz="1800" dirty="0">
                <a:latin typeface="Trebuchet MS" pitchFamily="34" charset="0"/>
              </a:rPr>
              <a:t> </a:t>
            </a:r>
            <a:r>
              <a:rPr lang="en-US" sz="1800" baseline="0" dirty="0">
                <a:latin typeface="Trebuchet MS" pitchFamily="34" charset="0"/>
              </a:rPr>
              <a:t> print your poster</a:t>
            </a:r>
            <a:r>
              <a:rPr lang="en-US" sz="1800" dirty="0">
                <a:latin typeface="Trebuchet MS" pitchFamily="34" charset="0"/>
              </a:rPr>
              <a:t>,</a:t>
            </a:r>
            <a:r>
              <a:rPr lang="en-US" sz="1800" baseline="0" dirty="0">
                <a:latin typeface="Trebuchet MS" pitchFamily="34" charset="0"/>
              </a:rPr>
              <a:t> go online to</a:t>
            </a:r>
            <a:r>
              <a:rPr lang="en-US" sz="2000" baseline="0" dirty="0">
                <a:latin typeface="Trebuchet MS" pitchFamily="34" charset="0"/>
              </a:rPr>
              <a:t> </a:t>
            </a:r>
            <a:r>
              <a:rPr lang="en-US" sz="2400" b="1" dirty="0">
                <a:solidFill>
                  <a:srgbClr val="FFFF00"/>
                </a:solidFill>
                <a:latin typeface="Trebuchet MS" pitchFamily="34" charset="0"/>
              </a:rPr>
              <a:t>PosterPresentations.com</a:t>
            </a:r>
            <a:r>
              <a:rPr lang="en-US" sz="2400" b="1" dirty="0">
                <a:solidFill>
                  <a:schemeClr val="bg1"/>
                </a:solidFill>
                <a:latin typeface="Trebuchet MS" pitchFamily="34" charset="0"/>
              </a:rPr>
              <a:t>.</a:t>
            </a:r>
            <a:br>
              <a:rPr lang="en-US" sz="1800" dirty="0">
                <a:latin typeface="Trebuchet MS" pitchFamily="34" charset="0"/>
              </a:rPr>
            </a:br>
            <a:endParaRPr lang="en-US" sz="1800" dirty="0">
              <a:latin typeface="Trebuchet MS" pitchFamily="34" charset="0"/>
            </a:endParaRPr>
          </a:p>
          <a:p>
            <a:pPr algn="l" defTabSz="3765639"/>
            <a:r>
              <a:rPr lang="en-US" sz="1800" b="1" dirty="0">
                <a:solidFill>
                  <a:schemeClr val="bg1"/>
                </a:solidFill>
                <a:latin typeface="Trebuchet MS" pitchFamily="34" charset="0"/>
              </a:rPr>
              <a:t>Need</a:t>
            </a:r>
            <a:r>
              <a:rPr lang="en-US" sz="1800" b="1" baseline="0" dirty="0">
                <a:solidFill>
                  <a:schemeClr val="bg1"/>
                </a:solidFill>
                <a:latin typeface="Trebuchet MS" pitchFamily="34" charset="0"/>
              </a:rPr>
              <a:t> Assistance?  </a:t>
            </a:r>
            <a:r>
              <a:rPr lang="en-US" sz="2400" b="1" baseline="0" dirty="0">
                <a:solidFill>
                  <a:srgbClr val="FFFF00"/>
                </a:solidFill>
                <a:latin typeface="Trebuchet MS" pitchFamily="34" charset="0"/>
              </a:rPr>
              <a:t>Call  us at </a:t>
            </a:r>
            <a:r>
              <a:rPr lang="en-US" sz="2400" b="1" dirty="0">
                <a:solidFill>
                  <a:srgbClr val="FFFF00"/>
                </a:solidFill>
                <a:latin typeface="Trebuchet MS" pitchFamily="34" charset="0"/>
              </a:rPr>
              <a:t>1.866.649.3004</a:t>
            </a:r>
          </a:p>
          <a:p>
            <a:pPr defTabSz="2508125"/>
            <a:r>
              <a:rPr lang="en-US" sz="1800" dirty="0">
                <a:latin typeface="Trebuchet MS" pitchFamily="34" charset="0"/>
              </a:rPr>
              <a:t> </a:t>
            </a:r>
            <a:endParaRPr lang="en-US" sz="2300" b="1" dirty="0">
              <a:solidFill>
                <a:srgbClr val="FFFF00"/>
              </a:solidFill>
              <a:latin typeface="Trebuchet MS" pitchFamily="34" charset="0"/>
            </a:endParaRPr>
          </a:p>
          <a:p>
            <a:pPr algn="ctr"/>
            <a:r>
              <a:rPr lang="en-US" sz="2500" b="1" dirty="0">
                <a:solidFill>
                  <a:schemeClr val="bg1"/>
                </a:solidFill>
                <a:latin typeface="Trebuchet MS" pitchFamily="34" charset="0"/>
              </a:rPr>
              <a:t>Object Placeholders</a:t>
            </a:r>
          </a:p>
          <a:p>
            <a:pPr algn="ctr"/>
            <a:endParaRPr lang="en-US" sz="2500" b="1" dirty="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a:latin typeface="Trebuchet MS" pitchFamily="34" charset="0"/>
              </a:rPr>
              <a:t>To</a:t>
            </a:r>
            <a:r>
              <a:rPr lang="en-US" sz="1800" baseline="0" dirty="0">
                <a:latin typeface="Trebuchet MS" pitchFamily="34" charset="0"/>
              </a:rPr>
              <a:t> add text, c</a:t>
            </a:r>
            <a:r>
              <a:rPr lang="en-US" sz="1800" dirty="0">
                <a:latin typeface="Trebuchet MS" pitchFamily="34" charset="0"/>
              </a:rPr>
              <a:t>lick inside</a:t>
            </a:r>
            <a:r>
              <a:rPr lang="en-US" sz="1800" baseline="0" dirty="0">
                <a:latin typeface="Trebuchet MS" pitchFamily="34" charset="0"/>
              </a:rPr>
              <a:t> a placeholder on the poster and type or paste your text.  To move a placeholder, click it </a:t>
            </a:r>
            <a:r>
              <a:rPr lang="en-US" sz="1800" u="sng" baseline="0" dirty="0">
                <a:latin typeface="Trebuchet MS" pitchFamily="34" charset="0"/>
              </a:rPr>
              <a:t>once</a:t>
            </a:r>
            <a:r>
              <a:rPr lang="en-US" sz="1800" baseline="0" dirty="0">
                <a:latin typeface="Trebuchet MS" pitchFamily="34" charset="0"/>
              </a:rPr>
              <a:t> (to select it).  Place your cursor on its frame, and your cursor will change to this symbol       .  Click </a:t>
            </a:r>
            <a:r>
              <a:rPr lang="en-US" sz="1800" u="sng" baseline="0" dirty="0">
                <a:latin typeface="Trebuchet MS" pitchFamily="34" charset="0"/>
              </a:rPr>
              <a:t>once</a:t>
            </a:r>
            <a:r>
              <a:rPr lang="en-US" sz="1800" baseline="0" dirty="0">
                <a:latin typeface="Trebuchet MS" pitchFamily="34" charset="0"/>
              </a:rPr>
              <a:t> and drag it to a new location where you can resize it. </a:t>
            </a:r>
          </a:p>
          <a:p>
            <a:pPr defTabSz="3765639"/>
            <a:endParaRPr lang="en-US" sz="1800" dirty="0">
              <a:latin typeface="Trebuchet MS" pitchFamily="34" charset="0"/>
            </a:endParaRPr>
          </a:p>
          <a:p>
            <a:pPr defTabSz="3765639"/>
            <a:r>
              <a:rPr lang="en-US" sz="1800" b="1" dirty="0">
                <a:solidFill>
                  <a:srgbClr val="FFFF00"/>
                </a:solidFill>
                <a:latin typeface="Trebuchet MS" pitchFamily="34" charset="0"/>
              </a:rPr>
              <a:t>Section Header placeholder</a:t>
            </a:r>
          </a:p>
          <a:p>
            <a:pPr defTabSz="3765639"/>
            <a:r>
              <a:rPr lang="en-US" sz="1800" baseline="0" dirty="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a:latin typeface="Trebuchet MS" pitchFamily="34" charset="0"/>
            </a:endParaRPr>
          </a:p>
          <a:p>
            <a:pPr defTabSz="4389219"/>
            <a:endParaRPr lang="en-US" sz="1800" dirty="0">
              <a:latin typeface="Trebuchet MS" pitchFamily="34" charset="0"/>
            </a:endParaRPr>
          </a:p>
          <a:p>
            <a:pPr defTabSz="4389219"/>
            <a:endParaRPr lang="en-US" sz="1800" b="1" dirty="0">
              <a:solidFill>
                <a:srgbClr val="FFFF00"/>
              </a:solidFill>
              <a:latin typeface="Trebuchet MS" pitchFamily="34" charset="0"/>
            </a:endParaRPr>
          </a:p>
          <a:p>
            <a:pPr defTabSz="4389219"/>
            <a:r>
              <a:rPr lang="en-US" sz="1800" b="1" dirty="0">
                <a:solidFill>
                  <a:srgbClr val="FFFF00"/>
                </a:solidFill>
                <a:latin typeface="Trebuchet MS" pitchFamily="34" charset="0"/>
              </a:rPr>
              <a:t>Text placeholder</a:t>
            </a:r>
          </a:p>
          <a:p>
            <a:pPr defTabSz="4389219"/>
            <a:r>
              <a:rPr lang="en-US" sz="1800" baseline="0" dirty="0">
                <a:latin typeface="Trebuchet MS" pitchFamily="34" charset="0"/>
              </a:rPr>
              <a:t>Move this preformatted text placeholder to the poster to add a new body of text.</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defTabSz="4389219"/>
            <a:endParaRPr lang="en-US" sz="1800" b="1" baseline="0" dirty="0">
              <a:solidFill>
                <a:srgbClr val="FFFF00"/>
              </a:solidFill>
              <a:latin typeface="Trebuchet MS" pitchFamily="34" charset="0"/>
            </a:endParaRPr>
          </a:p>
          <a:p>
            <a:pPr defTabSz="4389219"/>
            <a:r>
              <a:rPr lang="en-US" sz="1800" b="1" baseline="0" dirty="0">
                <a:solidFill>
                  <a:srgbClr val="FFFF00"/>
                </a:solidFill>
                <a:latin typeface="Trebuchet MS" pitchFamily="34" charset="0"/>
              </a:rPr>
              <a:t>Picture placeholder</a:t>
            </a:r>
          </a:p>
          <a:p>
            <a:pPr defTabSz="4389219"/>
            <a:r>
              <a:rPr lang="en-US" sz="1800" baseline="0" dirty="0">
                <a:latin typeface="Trebuchet MS" pitchFamily="34" charset="0"/>
              </a:rPr>
              <a:t>Move this graphic placeholder onto your poster, size it first, and then click it to add a picture to the poster.</a:t>
            </a:r>
          </a:p>
          <a:p>
            <a:pPr defTabSz="4389219"/>
            <a:endParaRPr lang="en-US" sz="1800" baseline="0" dirty="0">
              <a:latin typeface="Trebuchet MS" pitchFamily="34" charset="0"/>
            </a:endParaRPr>
          </a:p>
          <a:p>
            <a:pPr defTabSz="4389219"/>
            <a:endParaRPr lang="en-US" sz="1800" baseline="0" dirty="0">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algn="ctr"/>
            <a:endParaRPr lang="en-US" sz="1800" b="1" dirty="0">
              <a:solidFill>
                <a:schemeClr val="bg1"/>
              </a:solidFill>
              <a:latin typeface="Trebuchet MS" pitchFamily="34" charset="0"/>
            </a:endParaRPr>
          </a:p>
          <a:p>
            <a:pPr defTabSz="2508125"/>
            <a:endParaRPr lang="en-US" sz="1800" dirty="0">
              <a:latin typeface="Trebuchet MS" pitchFamily="34" charset="0"/>
            </a:endParaRPr>
          </a:p>
          <a:p>
            <a:pPr algn="ctr"/>
            <a:endParaRPr lang="en-US" sz="1800" b="1" dirty="0">
              <a:solidFill>
                <a:schemeClr val="bg1"/>
              </a:solidFill>
              <a:latin typeface="Trebuchet MS" pitchFamily="34" charset="0"/>
            </a:endParaRPr>
          </a:p>
          <a:p>
            <a:pPr defTabSz="2508125"/>
            <a:endParaRPr lang="en-US" sz="1800" b="1" dirty="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a:t>
              </a:r>
              <a:r>
                <a:rPr lang="en-US" sz="1400" baseline="0" dirty="0" err="1">
                  <a:solidFill>
                    <a:schemeClr val="tx2"/>
                  </a:solidFill>
                  <a:latin typeface="Trebuchet MS" pitchFamily="34" charset="0"/>
                </a:rPr>
                <a:t>Facebook</a:t>
              </a:r>
              <a:r>
                <a:rPr lang="en-US" sz="1400" baseline="0" dirty="0">
                  <a:solidFill>
                    <a:schemeClr val="tx2"/>
                  </a:solidFill>
                  <a:latin typeface="Trebuchet MS" pitchFamily="34" charset="0"/>
                </a:rPr>
                <a:t> page. </a:t>
              </a:r>
            </a:p>
            <a:p>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a:solidFill>
                  <a:schemeClr val="bg1"/>
                </a:solidFill>
                <a:latin typeface="Trebuchet MS" pitchFamily="34" charset="0"/>
              </a:rPr>
              <a:t>QUICK</a:t>
            </a:r>
            <a:r>
              <a:rPr lang="en-US" sz="2400" b="1" baseline="0" dirty="0">
                <a:solidFill>
                  <a:schemeClr val="bg1"/>
                </a:solidFill>
                <a:latin typeface="Trebuchet MS" pitchFamily="34" charset="0"/>
              </a:rPr>
              <a:t> TIPS</a:t>
            </a:r>
            <a:endParaRPr lang="en-US" sz="2400" b="1" dirty="0">
              <a:solidFill>
                <a:schemeClr val="bg1"/>
              </a:solidFill>
              <a:latin typeface="Trebuchet MS" pitchFamily="34" charset="0"/>
            </a:endParaRPr>
          </a:p>
          <a:p>
            <a:pPr algn="ctr">
              <a:lnSpc>
                <a:spcPts val="2400"/>
              </a:lnSpc>
            </a:pPr>
            <a:r>
              <a:rPr lang="en-US" sz="2400" b="1" dirty="0">
                <a:solidFill>
                  <a:srgbClr val="FFFF00"/>
                </a:solidFill>
                <a:latin typeface="Trebuchet MS" pitchFamily="34" charset="0"/>
              </a:rPr>
              <a:t>(--THIS SECTION DOES NOT PRINT--)</a:t>
            </a:r>
          </a:p>
          <a:p>
            <a:pPr defTabSz="3134780">
              <a:lnSpc>
                <a:spcPts val="2100"/>
              </a:lnSpc>
            </a:pPr>
            <a:endParaRPr lang="en-US" sz="1800" dirty="0">
              <a:latin typeface="Trebuchet MS" pitchFamily="34" charset="0"/>
            </a:endParaRPr>
          </a:p>
          <a:p>
            <a:pPr defTabSz="3134780">
              <a:lnSpc>
                <a:spcPts val="2100"/>
              </a:lnSpc>
            </a:pPr>
            <a:r>
              <a:rPr lang="en-US" sz="1800" dirty="0">
                <a:latin typeface="Trebuchet MS" pitchFamily="34" charset="0"/>
              </a:rPr>
              <a:t>This PowerPoint</a:t>
            </a:r>
            <a:r>
              <a:rPr lang="en-US" sz="1800" baseline="0" dirty="0">
                <a:latin typeface="Trebuchet MS" pitchFamily="34" charset="0"/>
              </a:rPr>
              <a:t> template requires basic PowerPoint (version 2007 or newer) skills. Below is a list of commonly asked questions specific to this template. </a:t>
            </a:r>
            <a:br>
              <a:rPr lang="en-US" sz="1800" baseline="0" dirty="0">
                <a:latin typeface="Trebuchet MS" pitchFamily="34" charset="0"/>
              </a:rPr>
            </a:br>
            <a:r>
              <a:rPr lang="en-US" sz="1800" baseline="0" dirty="0">
                <a:latin typeface="Trebuchet MS" pitchFamily="34" charset="0"/>
              </a:rPr>
              <a:t>If you are using an older version of PowerPoint some template features may not work properly.</a:t>
            </a:r>
            <a:endParaRPr lang="en-US" sz="2400" b="1" dirty="0">
              <a:solidFill>
                <a:srgbClr val="FFFF00"/>
              </a:solidFill>
              <a:latin typeface="Trebuchet MS" pitchFamily="34" charset="0"/>
            </a:endParaRPr>
          </a:p>
          <a:p>
            <a:pPr defTabSz="3134780">
              <a:lnSpc>
                <a:spcPts val="2100"/>
              </a:lnSpc>
            </a:pPr>
            <a:endParaRPr lang="en-US" sz="2400" b="1" dirty="0">
              <a:solidFill>
                <a:srgbClr val="FFFF00"/>
              </a:solidFill>
              <a:latin typeface="Trebuchet MS" pitchFamily="34" charset="0"/>
            </a:endParaRPr>
          </a:p>
          <a:p>
            <a:pPr algn="ctr">
              <a:lnSpc>
                <a:spcPts val="2100"/>
              </a:lnSpc>
            </a:pPr>
            <a:r>
              <a:rPr lang="en-US" sz="2400" b="1" baseline="0">
                <a:solidFill>
                  <a:schemeClr val="bg1"/>
                </a:solidFill>
                <a:latin typeface="Trebuchet MS" pitchFamily="34" charset="0"/>
              </a:rPr>
              <a:t>Template </a:t>
            </a:r>
            <a:r>
              <a:rPr lang="en-US" sz="2400" b="1" baseline="0" dirty="0">
                <a:solidFill>
                  <a:schemeClr val="bg1"/>
                </a:solidFill>
                <a:latin typeface="Trebuchet MS" pitchFamily="34" charset="0"/>
              </a:rPr>
              <a:t>FAQs</a:t>
            </a:r>
            <a:endParaRPr lang="en-US" sz="1800" baseline="0" dirty="0">
              <a:latin typeface="Trebuchet MS" pitchFamily="34" charset="0"/>
            </a:endParaRPr>
          </a:p>
          <a:p>
            <a:pPr algn="ctr"/>
            <a:endParaRPr lang="en-US" sz="1800" b="1" dirty="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a:solidFill>
                  <a:srgbClr val="FFFF00"/>
                </a:solidFill>
                <a:latin typeface="Trebuchet MS" pitchFamily="34" charset="0"/>
              </a:rPr>
              <a:t>Verifying the quality of your graphics</a:t>
            </a:r>
          </a:p>
          <a:p>
            <a:pPr defTabSz="2689420"/>
            <a:r>
              <a:rPr lang="en-US" sz="1800" dirty="0">
                <a:latin typeface="Trebuchet MS" pitchFamily="34" charset="0"/>
              </a:rPr>
              <a:t>Go to the </a:t>
            </a:r>
            <a:r>
              <a:rPr lang="en-US" sz="1800" baseline="0" dirty="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a:latin typeface="Trebuchet MS" pitchFamily="34" charset="0"/>
              </a:rPr>
            </a:br>
            <a:endParaRPr lang="en-US" sz="1800" baseline="0" dirty="0">
              <a:latin typeface="Trebuchet MS" pitchFamily="34" charset="0"/>
            </a:endParaRPr>
          </a:p>
          <a:p>
            <a:pPr defTabSz="2689420"/>
            <a:endParaRPr lang="en-US" sz="1800" b="1" baseline="0" dirty="0">
              <a:solidFill>
                <a:srgbClr val="FFFF00"/>
              </a:solidFill>
              <a:latin typeface="Trebuchet MS" pitchFamily="34" charset="0"/>
            </a:endParaRPr>
          </a:p>
          <a:p>
            <a:pPr defTabSz="2689420"/>
            <a:r>
              <a:rPr lang="en-US" sz="1800" b="1" baseline="0" dirty="0">
                <a:solidFill>
                  <a:srgbClr val="FFFF00"/>
                </a:solidFill>
                <a:latin typeface="Trebuchet MS" pitchFamily="34" charset="0"/>
              </a:rPr>
              <a:t>Modifying the layout</a:t>
            </a:r>
          </a:p>
          <a:p>
            <a:pPr defTabSz="2689420"/>
            <a:r>
              <a:rPr lang="en-US" sz="1800" dirty="0">
                <a:latin typeface="Trebuchet MS" pitchFamily="34" charset="0"/>
              </a:rPr>
              <a:t>This template has four </a:t>
            </a:r>
            <a:r>
              <a:rPr lang="en-US" sz="1800" baseline="0" dirty="0">
                <a:latin typeface="Trebuchet MS" pitchFamily="34" charset="0"/>
              </a:rPr>
              <a:t>different </a:t>
            </a:r>
          </a:p>
          <a:p>
            <a:pPr defTabSz="2689420"/>
            <a:r>
              <a:rPr lang="en-US" sz="1800" baseline="0" dirty="0">
                <a:latin typeface="Trebuchet MS" pitchFamily="34" charset="0"/>
              </a:rPr>
              <a:t>column layouts.   </a:t>
            </a:r>
            <a:r>
              <a:rPr lang="en-US" sz="1800" u="sng" baseline="0" dirty="0">
                <a:latin typeface="Trebuchet MS" pitchFamily="34" charset="0"/>
              </a:rPr>
              <a:t>Right-click</a:t>
            </a:r>
            <a:r>
              <a:rPr lang="en-US" sz="1800" baseline="0" dirty="0">
                <a:latin typeface="Trebuchet MS" pitchFamily="34" charset="0"/>
              </a:rPr>
              <a:t> </a:t>
            </a:r>
          </a:p>
          <a:p>
            <a:pPr defTabSz="2689420"/>
            <a:r>
              <a:rPr lang="en-US" sz="1800" baseline="0" dirty="0">
                <a:latin typeface="Trebuchet MS" pitchFamily="34" charset="0"/>
              </a:rPr>
              <a:t>your mouse on the background </a:t>
            </a:r>
          </a:p>
          <a:p>
            <a:pPr defTabSz="2689420"/>
            <a:r>
              <a:rPr lang="en-US" sz="1800" baseline="0" dirty="0">
                <a:latin typeface="Trebuchet MS" pitchFamily="34" charset="0"/>
              </a:rPr>
              <a:t>and click on LAYOUT to see the</a:t>
            </a:r>
          </a:p>
          <a:p>
            <a:pPr defTabSz="2689420"/>
            <a:r>
              <a:rPr lang="en-US" sz="1800" baseline="0" dirty="0">
                <a:latin typeface="Trebuchet MS" pitchFamily="34" charset="0"/>
              </a:rPr>
              <a:t> layout options.  The columns in </a:t>
            </a:r>
          </a:p>
          <a:p>
            <a:pPr defTabSz="2689420"/>
            <a:r>
              <a:rPr lang="en-US" sz="1800" baseline="0" dirty="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a:latin typeface="Trebuchet MS" pitchFamily="34" charset="0"/>
            </a:endParaRPr>
          </a:p>
          <a:p>
            <a:pPr defTabSz="2689420"/>
            <a:r>
              <a:rPr lang="en-US" sz="1800" b="1" baseline="0" dirty="0">
                <a:solidFill>
                  <a:srgbClr val="FFFF00"/>
                </a:solidFill>
                <a:latin typeface="Trebuchet MS" pitchFamily="34" charset="0"/>
              </a:rPr>
              <a:t>Importing text and graphics from external sources</a:t>
            </a:r>
          </a:p>
          <a:p>
            <a:pPr defTabSz="2689420"/>
            <a:r>
              <a:rPr lang="en-US" sz="1800" b="1" u="sng" baseline="0" dirty="0">
                <a:latin typeface="Trebuchet MS" pitchFamily="34" charset="0"/>
              </a:rPr>
              <a:t>TEXT: </a:t>
            </a:r>
            <a:r>
              <a:rPr lang="en-US" sz="1800" baseline="0" dirty="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a:latin typeface="Trebuchet MS" pitchFamily="34" charset="0"/>
            </a:endParaRPr>
          </a:p>
          <a:p>
            <a:pPr defTabSz="2689420"/>
            <a:r>
              <a:rPr lang="en-US" sz="1800" b="1" u="sng" baseline="0" dirty="0">
                <a:latin typeface="Trebuchet MS" pitchFamily="34" charset="0"/>
              </a:rPr>
              <a:t>PHOTOS: </a:t>
            </a:r>
            <a:r>
              <a:rPr lang="en-US" sz="1800" baseline="0" dirty="0">
                <a:latin typeface="Trebuchet MS" pitchFamily="34" charset="0"/>
              </a:rPr>
              <a:t>Drag in a picture placeholder, size it </a:t>
            </a:r>
            <a:r>
              <a:rPr lang="en-US" sz="1800" u="sng" baseline="0" dirty="0">
                <a:latin typeface="Trebuchet MS" pitchFamily="34" charset="0"/>
              </a:rPr>
              <a:t>first</a:t>
            </a:r>
            <a:r>
              <a:rPr lang="en-US" sz="1800" baseline="0" dirty="0">
                <a:latin typeface="Trebuchet MS" pitchFamily="34" charset="0"/>
              </a:rPr>
              <a:t>, click in it and insert a photo from the menu.</a:t>
            </a:r>
          </a:p>
          <a:p>
            <a:pPr defTabSz="2689420"/>
            <a:endParaRPr lang="en-US" sz="1800" baseline="0" dirty="0">
              <a:latin typeface="Trebuchet MS" pitchFamily="34" charset="0"/>
            </a:endParaRPr>
          </a:p>
          <a:p>
            <a:pPr defTabSz="2689420"/>
            <a:r>
              <a:rPr lang="en-US" sz="1800" b="1" u="sng" baseline="0" dirty="0">
                <a:latin typeface="Trebuchet MS" pitchFamily="34" charset="0"/>
              </a:rPr>
              <a:t>TABLES: </a:t>
            </a:r>
            <a:r>
              <a:rPr lang="en-US" sz="1800" baseline="0" dirty="0">
                <a:latin typeface="Trebuchet MS" pitchFamily="34" charset="0"/>
              </a:rPr>
              <a:t>You can copy and paste a table from an external document onto this poster template. To adjust the way the text fits within the cells of a table that has been pasted, </a:t>
            </a:r>
            <a:r>
              <a:rPr lang="en-US" sz="1800" u="sng" baseline="0" dirty="0">
                <a:latin typeface="Trebuchet MS" pitchFamily="34" charset="0"/>
              </a:rPr>
              <a:t>right-click</a:t>
            </a:r>
            <a:r>
              <a:rPr lang="en-US" sz="1800" baseline="0" dirty="0">
                <a:latin typeface="Trebuchet MS" pitchFamily="34" charset="0"/>
              </a:rPr>
              <a:t> on the table, click FORMAT SHAPE  then click on TEXT BOX and change the INTERNAL MARGIN values to 0.25.</a:t>
            </a:r>
          </a:p>
          <a:p>
            <a:pPr defTabSz="2689420"/>
            <a:endParaRPr lang="en-US" sz="1800" baseline="0" dirty="0">
              <a:latin typeface="Trebuchet MS" pitchFamily="34" charset="0"/>
            </a:endParaRPr>
          </a:p>
          <a:p>
            <a:pPr defTabSz="2689420"/>
            <a:endParaRPr lang="en-US" sz="1800" baseline="0" dirty="0">
              <a:latin typeface="Trebuchet MS" pitchFamily="34" charset="0"/>
            </a:endParaRPr>
          </a:p>
          <a:p>
            <a:pPr defTabSz="2689420"/>
            <a:r>
              <a:rPr lang="en-US" sz="1800" b="1" baseline="0" dirty="0">
                <a:solidFill>
                  <a:srgbClr val="FFFF00"/>
                </a:solidFill>
                <a:latin typeface="Trebuchet MS" pitchFamily="34" charset="0"/>
              </a:rPr>
              <a:t>Modifying the color scheme</a:t>
            </a:r>
          </a:p>
          <a:p>
            <a:pPr defTabSz="2689420"/>
            <a:r>
              <a:rPr lang="en-US" sz="1800" baseline="0" dirty="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3134780">
              <a:lnSpc>
                <a:spcPts val="2100"/>
              </a:lnSpc>
            </a:pPr>
            <a:endParaRPr lang="en-US" sz="1800" baseline="0" dirty="0">
              <a:latin typeface="Trebuchet MS" pitchFamily="34" charset="0"/>
            </a:endParaRPr>
          </a:p>
          <a:p>
            <a:pPr defTabSz="2508125">
              <a:lnSpc>
                <a:spcPts val="2100"/>
              </a:lnSpc>
            </a:pPr>
            <a:endParaRPr lang="en-US" sz="1200" baseline="0" dirty="0">
              <a:latin typeface="Trebuchet MS" pitchFamily="34" charset="0"/>
            </a:endParaRPr>
          </a:p>
          <a:p>
            <a:pPr defTabSz="2508125">
              <a:lnSpc>
                <a:spcPts val="2100"/>
              </a:lnSpc>
            </a:pPr>
            <a:endParaRPr lang="en-US" sz="1200" dirty="0">
              <a:latin typeface="Trebuchet MS" pitchFamily="34" charset="0"/>
            </a:endParaRPr>
          </a:p>
          <a:p>
            <a:pPr algn="ctr">
              <a:lnSpc>
                <a:spcPts val="2100"/>
              </a:lnSpc>
            </a:pPr>
            <a:endParaRPr lang="en-US" sz="1200" b="1" dirty="0">
              <a:solidFill>
                <a:schemeClr val="bg1"/>
              </a:solidFill>
              <a:latin typeface="Trebuchet MS" pitchFamily="34" charset="0"/>
            </a:endParaRPr>
          </a:p>
          <a:p>
            <a:pPr defTabSz="2508125">
              <a:lnSpc>
                <a:spcPts val="2100"/>
              </a:lnSpc>
            </a:pPr>
            <a:endParaRPr lang="en-US" sz="1200" b="1" dirty="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a:solidFill>
                  <a:schemeClr val="bg1"/>
                </a:solidFill>
              </a:rPr>
              <a:t>© 2013 PosterPresentations.com</a:t>
            </a:r>
            <a:br>
              <a:rPr lang="en-US" sz="2000" dirty="0">
                <a:solidFill>
                  <a:schemeClr val="bg1"/>
                </a:solidFill>
              </a:rPr>
            </a:br>
            <a:r>
              <a:rPr lang="en-US" sz="2000" dirty="0">
                <a:solidFill>
                  <a:schemeClr val="bg1"/>
                </a:solidFill>
              </a:rPr>
              <a:t>    </a:t>
            </a:r>
            <a:r>
              <a:rPr lang="en-US" sz="1800" dirty="0">
                <a:solidFill>
                  <a:schemeClr val="bg1"/>
                </a:solidFill>
              </a:rPr>
              <a:t>2117 Fourth Street ,</a:t>
            </a:r>
            <a:r>
              <a:rPr lang="en-US" sz="1800" baseline="0" dirty="0">
                <a:solidFill>
                  <a:schemeClr val="bg1"/>
                </a:solidFill>
              </a:rPr>
              <a:t> Unit C</a:t>
            </a:r>
            <a:br>
              <a:rPr lang="en-US" sz="1800" baseline="0" dirty="0">
                <a:solidFill>
                  <a:schemeClr val="bg1"/>
                </a:solidFill>
              </a:rPr>
            </a:br>
            <a:r>
              <a:rPr lang="en-US" sz="1800" baseline="0" dirty="0">
                <a:solidFill>
                  <a:schemeClr val="bg1"/>
                </a:solidFill>
              </a:rPr>
              <a:t>    Berkeley  CA  94710</a:t>
            </a:r>
            <a:br>
              <a:rPr lang="en-US" sz="1800" baseline="0" dirty="0">
                <a:solidFill>
                  <a:schemeClr val="bg1"/>
                </a:solidFill>
              </a:rPr>
            </a:br>
            <a:r>
              <a:rPr lang="en-US" sz="1800" baseline="0" dirty="0">
                <a:solidFill>
                  <a:schemeClr val="bg1"/>
                </a:solidFill>
              </a:rPr>
              <a:t>    </a:t>
            </a:r>
            <a:r>
              <a:rPr lang="en-US" sz="1800" b="1" baseline="0" dirty="0">
                <a:solidFill>
                  <a:srgbClr val="FFFF00"/>
                </a:solidFill>
              </a:rPr>
              <a:t>posterpresenter@gmail.com</a:t>
            </a:r>
            <a:endParaRPr lang="en-US" sz="2000" b="1" dirty="0">
              <a:solidFill>
                <a:srgbClr val="FFFF00"/>
              </a:solidFill>
            </a:endParaRPr>
          </a:p>
        </p:txBody>
      </p:sp>
      <p:cxnSp>
        <p:nvCxnSpPr>
          <p:cNvPr id="49" name="Straight Connector 48"/>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Rectangle 36"/>
          <p:cNvSpPr>
            <a:spLocks noChangeArrowheads="1"/>
          </p:cNvSpPr>
          <p:nvPr/>
        </p:nvSpPr>
        <p:spPr bwMode="auto">
          <a:xfrm>
            <a:off x="0" y="0"/>
            <a:ext cx="27432000" cy="2400300"/>
          </a:xfrm>
          <a:prstGeom prst="rect">
            <a:avLst/>
          </a:prstGeom>
          <a:gradFill flip="none" rotWithShape="1">
            <a:gsLst>
              <a:gs pos="0">
                <a:schemeClr val="bg2">
                  <a:lumMod val="90000"/>
                </a:schemeClr>
              </a:gs>
              <a:gs pos="0">
                <a:srgbClr val="C99700"/>
              </a:gs>
              <a:gs pos="73000">
                <a:schemeClr val="bg1">
                  <a:lumMod val="0"/>
                  <a:lumOff val="100000"/>
                </a:schemeClr>
              </a:gs>
            </a:gsLst>
            <a:lin ang="5400000" scaled="1"/>
            <a:tileRect/>
          </a:gradFill>
          <a:ln w="9525">
            <a:solidFill>
              <a:srgbClr val="002855"/>
            </a:solidFill>
            <a:miter lim="800000"/>
            <a:headEnd/>
            <a:tailEnd/>
          </a:ln>
          <a:effectLst/>
        </p:spPr>
        <p:txBody>
          <a:bodyPr wrap="none" lIns="52249" tIns="26124" rIns="52249" bIns="26124" anchor="ctr"/>
          <a:lstStyle/>
          <a:p>
            <a:pPr lvl="0"/>
            <a:endParaRPr lang="en-US" dirty="0"/>
          </a:p>
        </p:txBody>
      </p:sp>
      <p:pic>
        <p:nvPicPr>
          <p:cNvPr id="2" name="Picture 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548641" y="612648"/>
            <a:ext cx="2761491" cy="1261874"/>
          </a:xfrm>
          <a:prstGeom prst="rect">
            <a:avLst/>
          </a:prstGeom>
        </p:spPr>
      </p:pic>
      <p:sp>
        <p:nvSpPr>
          <p:cNvPr id="27" name="Text Box 14"/>
          <p:cNvSpPr txBox="1">
            <a:spLocks noChangeArrowheads="1"/>
          </p:cNvSpPr>
          <p:nvPr userDrawn="1"/>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50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50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568744" y="2948667"/>
            <a:ext cx="6298147" cy="382517"/>
          </a:xfrm>
        </p:spPr>
        <p:txBody>
          <a:bodyPr/>
          <a:lstStyle/>
          <a:p>
            <a:r>
              <a:rPr lang="en-US" dirty="0"/>
              <a:t>BACKGROUND</a:t>
            </a:r>
          </a:p>
        </p:txBody>
      </p:sp>
      <p:sp>
        <p:nvSpPr>
          <p:cNvPr id="5" name="Text Placeholder 4"/>
          <p:cNvSpPr>
            <a:spLocks noGrp="1"/>
          </p:cNvSpPr>
          <p:nvPr>
            <p:ph type="body" sz="quarter" idx="20"/>
          </p:nvPr>
        </p:nvSpPr>
        <p:spPr>
          <a:xfrm>
            <a:off x="574440" y="8853424"/>
            <a:ext cx="6291512" cy="382517"/>
          </a:xfrm>
        </p:spPr>
        <p:txBody>
          <a:bodyPr/>
          <a:lstStyle/>
          <a:p>
            <a:r>
              <a:rPr lang="en-US" dirty="0"/>
              <a:t>OBJECTIVES</a:t>
            </a:r>
          </a:p>
        </p:txBody>
      </p:sp>
      <p:sp>
        <p:nvSpPr>
          <p:cNvPr id="7" name="Text Placeholder 6"/>
          <p:cNvSpPr>
            <a:spLocks noGrp="1"/>
          </p:cNvSpPr>
          <p:nvPr>
            <p:ph type="body" sz="quarter" idx="22"/>
          </p:nvPr>
        </p:nvSpPr>
        <p:spPr/>
        <p:txBody>
          <a:bodyPr/>
          <a:lstStyle/>
          <a:p>
            <a:r>
              <a:rPr lang="en-US" dirty="0"/>
              <a:t>METHODS</a:t>
            </a:r>
          </a:p>
        </p:txBody>
      </p:sp>
      <p:sp>
        <p:nvSpPr>
          <p:cNvPr id="8" name="Text Placeholder 7"/>
          <p:cNvSpPr>
            <a:spLocks noGrp="1"/>
          </p:cNvSpPr>
          <p:nvPr>
            <p:ph type="body" sz="quarter" idx="23"/>
          </p:nvPr>
        </p:nvSpPr>
        <p:spPr>
          <a:xfrm>
            <a:off x="20517999" y="3426344"/>
            <a:ext cx="6286500" cy="2172010"/>
          </a:xfrm>
        </p:spPr>
        <p:txBody>
          <a:bodyPr/>
          <a:lstStyle/>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ML algorithms were unable to produce a superior prediction model for ciTBI among children with blunt head trauma when compared to PECARN’s head injury prediction rule.</a:t>
            </a:r>
          </a:p>
          <a:p>
            <a:pPr marL="285750" indent="-285750" algn="just">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GCS was the only important predictor identified by ML algorithms.</a:t>
            </a:r>
          </a:p>
          <a:p>
            <a:pPr marL="285750" indent="-285750" algn="just">
              <a:buFont typeface="Arial" panose="020B0604020202020204" pitchFamily="34" charset="0"/>
              <a:buChar char="•"/>
            </a:pPr>
            <a:endParaRPr lang="en-US" sz="1800" dirty="0">
              <a:solidFill>
                <a:schemeClr val="bg2">
                  <a:lumMod val="25000"/>
                </a:schemeClr>
              </a:solidFill>
              <a:latin typeface="Times New Roman" panose="02020603050405020304" pitchFamily="18" charset="0"/>
              <a:cs typeface="Times New Roman" panose="02020603050405020304" pitchFamily="18" charset="0"/>
            </a:endParaRPr>
          </a:p>
        </p:txBody>
      </p:sp>
      <p:sp>
        <p:nvSpPr>
          <p:cNvPr id="9" name="Text Placeholder 8"/>
          <p:cNvSpPr>
            <a:spLocks noGrp="1"/>
          </p:cNvSpPr>
          <p:nvPr>
            <p:ph type="body" sz="quarter" idx="24"/>
          </p:nvPr>
        </p:nvSpPr>
        <p:spPr/>
        <p:txBody>
          <a:bodyPr/>
          <a:lstStyle/>
          <a:p>
            <a:r>
              <a:rPr lang="en-US" dirty="0"/>
              <a:t>RESULTS</a:t>
            </a:r>
          </a:p>
        </p:txBody>
      </p:sp>
      <p:sp>
        <p:nvSpPr>
          <p:cNvPr id="10" name="Text Placeholder 9"/>
          <p:cNvSpPr>
            <a:spLocks noGrp="1"/>
          </p:cNvSpPr>
          <p:nvPr>
            <p:ph type="body" sz="quarter" idx="25"/>
          </p:nvPr>
        </p:nvSpPr>
        <p:spPr>
          <a:xfrm>
            <a:off x="20564545" y="2948667"/>
            <a:ext cx="6290825" cy="382517"/>
          </a:xfrm>
        </p:spPr>
        <p:txBody>
          <a:bodyPr/>
          <a:lstStyle/>
          <a:p>
            <a:r>
              <a:rPr lang="en-US" dirty="0"/>
              <a:t>CONCLUSIONS</a:t>
            </a:r>
          </a:p>
        </p:txBody>
      </p:sp>
      <p:sp>
        <p:nvSpPr>
          <p:cNvPr id="11" name="Text Placeholder 10"/>
          <p:cNvSpPr>
            <a:spLocks noGrp="1"/>
          </p:cNvSpPr>
          <p:nvPr>
            <p:ph type="body" sz="quarter" idx="26"/>
          </p:nvPr>
        </p:nvSpPr>
        <p:spPr>
          <a:xfrm>
            <a:off x="20629945" y="6701995"/>
            <a:ext cx="6279386" cy="5540598"/>
          </a:xfrm>
        </p:spPr>
        <p:txBody>
          <a:bodyPr/>
          <a:lstStyle/>
          <a:p>
            <a:r>
              <a:rPr lang="en-US" sz="1600" dirty="0">
                <a:latin typeface="Tahoma" panose="020B0604030504040204" pitchFamily="34" charset="0"/>
                <a:ea typeface="Tahoma" panose="020B0604030504040204" pitchFamily="34" charset="0"/>
                <a:cs typeface="Tahoma" panose="020B0604030504040204" pitchFamily="34" charset="0"/>
              </a:rPr>
              <a:t>[1] Kuppermann N, Holmes JF, Dayan PS, Hoyle JD, Jr., </a:t>
            </a:r>
            <a:r>
              <a:rPr lang="en-US" sz="1600" dirty="0" err="1">
                <a:latin typeface="Tahoma" panose="020B0604030504040204" pitchFamily="34" charset="0"/>
                <a:ea typeface="Tahoma" panose="020B0604030504040204" pitchFamily="34" charset="0"/>
                <a:cs typeface="Tahoma" panose="020B0604030504040204" pitchFamily="34" charset="0"/>
              </a:rPr>
              <a:t>Atabaki</a:t>
            </a:r>
            <a:r>
              <a:rPr lang="en-US" sz="1600" dirty="0">
                <a:latin typeface="Tahoma" panose="020B0604030504040204" pitchFamily="34" charset="0"/>
                <a:ea typeface="Tahoma" panose="020B0604030504040204" pitchFamily="34" charset="0"/>
                <a:cs typeface="Tahoma" panose="020B0604030504040204" pitchFamily="34" charset="0"/>
              </a:rPr>
              <a:t> SM, </a:t>
            </a:r>
            <a:r>
              <a:rPr lang="en-US" sz="1600" dirty="0" err="1">
                <a:latin typeface="Tahoma" panose="020B0604030504040204" pitchFamily="34" charset="0"/>
                <a:ea typeface="Tahoma" panose="020B0604030504040204" pitchFamily="34" charset="0"/>
                <a:cs typeface="Tahoma" panose="020B0604030504040204" pitchFamily="34" charset="0"/>
              </a:rPr>
              <a:t>Holubkov</a:t>
            </a:r>
            <a:r>
              <a:rPr lang="en-US" sz="1600" dirty="0">
                <a:latin typeface="Tahoma" panose="020B0604030504040204" pitchFamily="34" charset="0"/>
                <a:ea typeface="Tahoma" panose="020B0604030504040204" pitchFamily="34" charset="0"/>
                <a:cs typeface="Tahoma" panose="020B0604030504040204" pitchFamily="34" charset="0"/>
              </a:rPr>
              <a:t> R, et al. Identification of children at very low risk of clinically-important brain injuries after head trauma: a prospective cohort study. Lancet. 2009;374:1160-70.</a:t>
            </a:r>
          </a:p>
          <a:p>
            <a:r>
              <a:rPr lang="en-US" sz="1600" dirty="0">
                <a:latin typeface="Tahoma" panose="020B0604030504040204" pitchFamily="34" charset="0"/>
                <a:ea typeface="Tahoma" panose="020B0604030504040204" pitchFamily="34" charset="0"/>
                <a:cs typeface="Tahoma" panose="020B0604030504040204" pitchFamily="34" charset="0"/>
              </a:rPr>
              <a:t>[2] Maguire JL, </a:t>
            </a:r>
            <a:r>
              <a:rPr lang="en-US" sz="1600" dirty="0" err="1">
                <a:latin typeface="Tahoma" panose="020B0604030504040204" pitchFamily="34" charset="0"/>
                <a:ea typeface="Tahoma" panose="020B0604030504040204" pitchFamily="34" charset="0"/>
                <a:cs typeface="Tahoma" panose="020B0604030504040204" pitchFamily="34" charset="0"/>
              </a:rPr>
              <a:t>Boutis</a:t>
            </a:r>
            <a:r>
              <a:rPr lang="en-US" sz="1600" dirty="0">
                <a:latin typeface="Tahoma" panose="020B0604030504040204" pitchFamily="34" charset="0"/>
                <a:ea typeface="Tahoma" panose="020B0604030504040204" pitchFamily="34" charset="0"/>
                <a:cs typeface="Tahoma" panose="020B0604030504040204" pitchFamily="34" charset="0"/>
              </a:rPr>
              <a:t> K, </a:t>
            </a:r>
            <a:r>
              <a:rPr lang="en-US" sz="1600" dirty="0" err="1">
                <a:latin typeface="Tahoma" panose="020B0604030504040204" pitchFamily="34" charset="0"/>
                <a:ea typeface="Tahoma" panose="020B0604030504040204" pitchFamily="34" charset="0"/>
                <a:cs typeface="Tahoma" panose="020B0604030504040204" pitchFamily="34" charset="0"/>
              </a:rPr>
              <a:t>Uleryk</a:t>
            </a:r>
            <a:r>
              <a:rPr lang="en-US" sz="1600" dirty="0">
                <a:latin typeface="Tahoma" panose="020B0604030504040204" pitchFamily="34" charset="0"/>
                <a:ea typeface="Tahoma" panose="020B0604030504040204" pitchFamily="34" charset="0"/>
                <a:cs typeface="Tahoma" panose="020B0604030504040204" pitchFamily="34" charset="0"/>
              </a:rPr>
              <a:t> EM, </a:t>
            </a:r>
            <a:r>
              <a:rPr lang="en-US" sz="1600" dirty="0" err="1">
                <a:latin typeface="Tahoma" panose="020B0604030504040204" pitchFamily="34" charset="0"/>
                <a:ea typeface="Tahoma" panose="020B0604030504040204" pitchFamily="34" charset="0"/>
                <a:cs typeface="Tahoma" panose="020B0604030504040204" pitchFamily="34" charset="0"/>
              </a:rPr>
              <a:t>Laupacis</a:t>
            </a:r>
            <a:r>
              <a:rPr lang="en-US" sz="1600" dirty="0">
                <a:latin typeface="Tahoma" panose="020B0604030504040204" pitchFamily="34" charset="0"/>
                <a:ea typeface="Tahoma" panose="020B0604030504040204" pitchFamily="34" charset="0"/>
                <a:cs typeface="Tahoma" panose="020B0604030504040204" pitchFamily="34" charset="0"/>
              </a:rPr>
              <a:t> A, Parkin PC. Should a head-injured child receive a head CT scan? A systematic review of clinical prediction rules. Pediatrics. 2009;124:e145-54.</a:t>
            </a:r>
          </a:p>
          <a:p>
            <a:r>
              <a:rPr lang="en-US" sz="1600" dirty="0">
                <a:latin typeface="Tahoma" panose="020B0604030504040204" pitchFamily="34" charset="0"/>
                <a:ea typeface="Tahoma" panose="020B0604030504040204" pitchFamily="34" charset="0"/>
                <a:cs typeface="Tahoma" panose="020B0604030504040204" pitchFamily="34" charset="0"/>
              </a:rPr>
              <a:t>[3] </a:t>
            </a:r>
            <a:r>
              <a:rPr lang="en-US" sz="1600" dirty="0" err="1">
                <a:latin typeface="Tahoma" panose="020B0604030504040204" pitchFamily="34" charset="0"/>
                <a:ea typeface="Tahoma" panose="020B0604030504040204" pitchFamily="34" charset="0"/>
                <a:cs typeface="Tahoma" panose="020B0604030504040204" pitchFamily="34" charset="0"/>
              </a:rPr>
              <a:t>Goto</a:t>
            </a:r>
            <a:r>
              <a:rPr lang="en-US" sz="1600" dirty="0">
                <a:latin typeface="Tahoma" panose="020B0604030504040204" pitchFamily="34" charset="0"/>
                <a:ea typeface="Tahoma" panose="020B0604030504040204" pitchFamily="34" charset="0"/>
                <a:cs typeface="Tahoma" panose="020B0604030504040204" pitchFamily="34" charset="0"/>
              </a:rPr>
              <a:t> T, Camargo CA, Jr., </a:t>
            </a:r>
            <a:r>
              <a:rPr lang="en-US" sz="1600" dirty="0" err="1">
                <a:latin typeface="Tahoma" panose="020B0604030504040204" pitchFamily="34" charset="0"/>
                <a:ea typeface="Tahoma" panose="020B0604030504040204" pitchFamily="34" charset="0"/>
                <a:cs typeface="Tahoma" panose="020B0604030504040204" pitchFamily="34" charset="0"/>
              </a:rPr>
              <a:t>Faridi</a:t>
            </a:r>
            <a:r>
              <a:rPr lang="en-US" sz="1600" dirty="0">
                <a:latin typeface="Tahoma" panose="020B0604030504040204" pitchFamily="34" charset="0"/>
                <a:ea typeface="Tahoma" panose="020B0604030504040204" pitchFamily="34" charset="0"/>
                <a:cs typeface="Tahoma" panose="020B0604030504040204" pitchFamily="34" charset="0"/>
              </a:rPr>
              <a:t> MK, </a:t>
            </a:r>
            <a:r>
              <a:rPr lang="en-US" sz="1600" dirty="0" err="1">
                <a:latin typeface="Tahoma" panose="020B0604030504040204" pitchFamily="34" charset="0"/>
                <a:ea typeface="Tahoma" panose="020B0604030504040204" pitchFamily="34" charset="0"/>
                <a:cs typeface="Tahoma" panose="020B0604030504040204" pitchFamily="34" charset="0"/>
              </a:rPr>
              <a:t>Freishtat</a:t>
            </a:r>
            <a:r>
              <a:rPr lang="en-US" sz="1600" dirty="0">
                <a:latin typeface="Tahoma" panose="020B0604030504040204" pitchFamily="34" charset="0"/>
                <a:ea typeface="Tahoma" panose="020B0604030504040204" pitchFamily="34" charset="0"/>
                <a:cs typeface="Tahoma" panose="020B0604030504040204" pitchFamily="34" charset="0"/>
              </a:rPr>
              <a:t> RJ, Hasegawa K. Machine Learning-Based Prediction of Clinical Outcomes for Children During Emergency Department Triage. JAMA </a:t>
            </a:r>
            <a:r>
              <a:rPr lang="en-US" sz="1600" dirty="0" err="1">
                <a:latin typeface="Tahoma" panose="020B0604030504040204" pitchFamily="34" charset="0"/>
                <a:ea typeface="Tahoma" panose="020B0604030504040204" pitchFamily="34" charset="0"/>
                <a:cs typeface="Tahoma" panose="020B0604030504040204" pitchFamily="34" charset="0"/>
              </a:rPr>
              <a:t>Netw</a:t>
            </a:r>
            <a:r>
              <a:rPr lang="en-US" sz="1600" dirty="0">
                <a:latin typeface="Tahoma" panose="020B0604030504040204" pitchFamily="34" charset="0"/>
                <a:ea typeface="Tahoma" panose="020B0604030504040204" pitchFamily="34" charset="0"/>
                <a:cs typeface="Tahoma" panose="020B0604030504040204" pitchFamily="34" charset="0"/>
              </a:rPr>
              <a:t> Open. 2019;2:e186937.</a:t>
            </a:r>
          </a:p>
          <a:p>
            <a:r>
              <a:rPr lang="en-US" sz="1600" dirty="0">
                <a:latin typeface="Tahoma" panose="020B0604030504040204" pitchFamily="34" charset="0"/>
                <a:ea typeface="Tahoma" panose="020B0604030504040204" pitchFamily="34" charset="0"/>
                <a:cs typeface="Tahoma" panose="020B0604030504040204" pitchFamily="34" charset="0"/>
              </a:rPr>
              <a:t>[4] </a:t>
            </a:r>
            <a:r>
              <a:rPr lang="en-US" sz="1600" dirty="0" err="1">
                <a:latin typeface="Tahoma" panose="020B0604030504040204" pitchFamily="34" charset="0"/>
                <a:ea typeface="Tahoma" panose="020B0604030504040204" pitchFamily="34" charset="0"/>
                <a:cs typeface="Tahoma" panose="020B0604030504040204" pitchFamily="34" charset="0"/>
              </a:rPr>
              <a:t>Jovic</a:t>
            </a:r>
            <a:r>
              <a:rPr lang="en-US" sz="1600" dirty="0">
                <a:latin typeface="Tahoma" panose="020B0604030504040204" pitchFamily="34" charset="0"/>
                <a:ea typeface="Tahoma" panose="020B0604030504040204" pitchFamily="34" charset="0"/>
                <a:cs typeface="Tahoma" panose="020B0604030504040204" pitchFamily="34" charset="0"/>
              </a:rPr>
              <a:t> S, </a:t>
            </a:r>
            <a:r>
              <a:rPr lang="en-US" sz="1600" dirty="0" err="1">
                <a:latin typeface="Tahoma" panose="020B0604030504040204" pitchFamily="34" charset="0"/>
                <a:ea typeface="Tahoma" panose="020B0604030504040204" pitchFamily="34" charset="0"/>
                <a:cs typeface="Tahoma" panose="020B0604030504040204" pitchFamily="34" charset="0"/>
              </a:rPr>
              <a:t>Miljkovic</a:t>
            </a:r>
            <a:r>
              <a:rPr lang="en-US" sz="1600" dirty="0">
                <a:latin typeface="Tahoma" panose="020B0604030504040204" pitchFamily="34" charset="0"/>
                <a:ea typeface="Tahoma" panose="020B0604030504040204" pitchFamily="34" charset="0"/>
                <a:cs typeface="Tahoma" panose="020B0604030504040204" pitchFamily="34" charset="0"/>
              </a:rPr>
              <a:t> M, Ivanovic M, </a:t>
            </a:r>
            <a:r>
              <a:rPr lang="en-US" sz="1600" dirty="0" err="1">
                <a:latin typeface="Tahoma" panose="020B0604030504040204" pitchFamily="34" charset="0"/>
                <a:ea typeface="Tahoma" panose="020B0604030504040204" pitchFamily="34" charset="0"/>
                <a:cs typeface="Tahoma" panose="020B0604030504040204" pitchFamily="34" charset="0"/>
              </a:rPr>
              <a:t>Saranovic</a:t>
            </a:r>
            <a:r>
              <a:rPr lang="en-US" sz="1600" dirty="0">
                <a:latin typeface="Tahoma" panose="020B0604030504040204" pitchFamily="34" charset="0"/>
                <a:ea typeface="Tahoma" panose="020B0604030504040204" pitchFamily="34" charset="0"/>
                <a:cs typeface="Tahoma" panose="020B0604030504040204" pitchFamily="34" charset="0"/>
              </a:rPr>
              <a:t> M, </a:t>
            </a:r>
            <a:r>
              <a:rPr lang="en-US" sz="1600" dirty="0" err="1">
                <a:latin typeface="Tahoma" panose="020B0604030504040204" pitchFamily="34" charset="0"/>
                <a:ea typeface="Tahoma" panose="020B0604030504040204" pitchFamily="34" charset="0"/>
                <a:cs typeface="Tahoma" panose="020B0604030504040204" pitchFamily="34" charset="0"/>
              </a:rPr>
              <a:t>Arsic</a:t>
            </a:r>
            <a:r>
              <a:rPr lang="en-US" sz="1600" dirty="0">
                <a:latin typeface="Tahoma" panose="020B0604030504040204" pitchFamily="34" charset="0"/>
                <a:ea typeface="Tahoma" panose="020B0604030504040204" pitchFamily="34" charset="0"/>
                <a:cs typeface="Tahoma" panose="020B0604030504040204" pitchFamily="34" charset="0"/>
              </a:rPr>
              <a:t> M. Prostate Cancer Probability Prediction By Machine Learning Technique. Cancer Invest. 2017;35:647-51.</a:t>
            </a:r>
          </a:p>
          <a:p>
            <a:r>
              <a:rPr lang="en-US" sz="1600" dirty="0">
                <a:latin typeface="Tahoma" panose="020B0604030504040204" pitchFamily="34" charset="0"/>
                <a:ea typeface="Tahoma" panose="020B0604030504040204" pitchFamily="34" charset="0"/>
                <a:cs typeface="Tahoma" panose="020B0604030504040204" pitchFamily="34" charset="0"/>
              </a:rPr>
              <a:t>[5] Kim SK, </a:t>
            </a:r>
            <a:r>
              <a:rPr lang="en-US" sz="1600" dirty="0" err="1">
                <a:latin typeface="Tahoma" panose="020B0604030504040204" pitchFamily="34" charset="0"/>
                <a:ea typeface="Tahoma" panose="020B0604030504040204" pitchFamily="34" charset="0"/>
                <a:cs typeface="Tahoma" panose="020B0604030504040204" pitchFamily="34" charset="0"/>
              </a:rPr>
              <a:t>Yoo</a:t>
            </a:r>
            <a:r>
              <a:rPr lang="en-US" sz="1600" dirty="0">
                <a:latin typeface="Tahoma" panose="020B0604030504040204" pitchFamily="34" charset="0"/>
                <a:ea typeface="Tahoma" panose="020B0604030504040204" pitchFamily="34" charset="0"/>
                <a:cs typeface="Tahoma" panose="020B0604030504040204" pitchFamily="34" charset="0"/>
              </a:rPr>
              <a:t> TK, Oh E, Kim DW. Osteoporosis risk prediction using machine learning and conventional methods. Conf Proc IEEE </a:t>
            </a:r>
            <a:r>
              <a:rPr lang="en-US" sz="1600" dirty="0" err="1">
                <a:latin typeface="Tahoma" panose="020B0604030504040204" pitchFamily="34" charset="0"/>
                <a:ea typeface="Tahoma" panose="020B0604030504040204" pitchFamily="34" charset="0"/>
                <a:cs typeface="Tahoma" panose="020B0604030504040204" pitchFamily="34" charset="0"/>
              </a:rPr>
              <a:t>Eng</a:t>
            </a:r>
            <a:r>
              <a:rPr lang="en-US" sz="1600" dirty="0">
                <a:latin typeface="Tahoma" panose="020B0604030504040204" pitchFamily="34" charset="0"/>
                <a:ea typeface="Tahoma" panose="020B0604030504040204" pitchFamily="34" charset="0"/>
                <a:cs typeface="Tahoma" panose="020B0604030504040204" pitchFamily="34" charset="0"/>
              </a:rPr>
              <a:t> Med Biol Soc. 2013;2013:188-91.</a:t>
            </a:r>
          </a:p>
          <a:p>
            <a:r>
              <a:rPr lang="en-US" sz="1600" dirty="0">
                <a:latin typeface="Tahoma" panose="020B0604030504040204" pitchFamily="34" charset="0"/>
                <a:ea typeface="Tahoma" panose="020B0604030504040204" pitchFamily="34" charset="0"/>
                <a:cs typeface="Tahoma" panose="020B0604030504040204" pitchFamily="34" charset="0"/>
              </a:rPr>
              <a:t>[6] Bertsimas D, Dunn J, Steele DW, </a:t>
            </a:r>
            <a:r>
              <a:rPr lang="en-US" sz="1600" dirty="0" err="1">
                <a:latin typeface="Tahoma" panose="020B0604030504040204" pitchFamily="34" charset="0"/>
                <a:ea typeface="Tahoma" panose="020B0604030504040204" pitchFamily="34" charset="0"/>
                <a:cs typeface="Tahoma" panose="020B0604030504040204" pitchFamily="34" charset="0"/>
              </a:rPr>
              <a:t>Trikalinos</a:t>
            </a:r>
            <a:r>
              <a:rPr lang="en-US" sz="1600" dirty="0">
                <a:latin typeface="Tahoma" panose="020B0604030504040204" pitchFamily="34" charset="0"/>
                <a:ea typeface="Tahoma" panose="020B0604030504040204" pitchFamily="34" charset="0"/>
                <a:cs typeface="Tahoma" panose="020B0604030504040204" pitchFamily="34" charset="0"/>
              </a:rPr>
              <a:t> TA, Wang Y. Comparison of Machine Learning Optimal Classification Trees With the Pediatric Emergency Care Applied Research Network Head Trauma Decision Rules. JAMA </a:t>
            </a:r>
            <a:r>
              <a:rPr lang="en-US" sz="1600" dirty="0" err="1">
                <a:latin typeface="Tahoma" panose="020B0604030504040204" pitchFamily="34" charset="0"/>
                <a:ea typeface="Tahoma" panose="020B0604030504040204" pitchFamily="34" charset="0"/>
                <a:cs typeface="Tahoma" panose="020B0604030504040204" pitchFamily="34" charset="0"/>
              </a:rPr>
              <a:t>Pediatr</a:t>
            </a:r>
            <a:r>
              <a:rPr lang="en-US" sz="1600" dirty="0">
                <a:latin typeface="Tahoma" panose="020B0604030504040204" pitchFamily="34" charset="0"/>
                <a:ea typeface="Tahoma" panose="020B0604030504040204" pitchFamily="34" charset="0"/>
                <a:cs typeface="Tahoma" panose="020B0604030504040204" pitchFamily="34" charset="0"/>
              </a:rPr>
              <a:t>. 2019</a:t>
            </a:r>
            <a:r>
              <a:rPr lang="en-US" dirty="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endParaRPr lang="en-US" dirty="0"/>
          </a:p>
        </p:txBody>
      </p:sp>
      <p:sp>
        <p:nvSpPr>
          <p:cNvPr id="12" name="Text Placeholder 11"/>
          <p:cNvSpPr>
            <a:spLocks noGrp="1"/>
          </p:cNvSpPr>
          <p:nvPr>
            <p:ph type="body" sz="quarter" idx="27"/>
          </p:nvPr>
        </p:nvSpPr>
        <p:spPr>
          <a:xfrm>
            <a:off x="20571846" y="6297188"/>
            <a:ext cx="6287661" cy="382517"/>
          </a:xfrm>
        </p:spPr>
        <p:txBody>
          <a:bodyPr/>
          <a:lstStyle/>
          <a:p>
            <a:r>
              <a:rPr lang="en-US" dirty="0"/>
              <a:t>REFERENCES</a:t>
            </a:r>
          </a:p>
        </p:txBody>
      </p:sp>
      <p:sp>
        <p:nvSpPr>
          <p:cNvPr id="13" name="Text Placeholder 12"/>
          <p:cNvSpPr>
            <a:spLocks noGrp="1"/>
          </p:cNvSpPr>
          <p:nvPr>
            <p:ph type="body" sz="quarter" idx="29"/>
          </p:nvPr>
        </p:nvSpPr>
        <p:spPr>
          <a:xfrm>
            <a:off x="20575984" y="12540578"/>
            <a:ext cx="6279386" cy="382517"/>
          </a:xfrm>
        </p:spPr>
        <p:txBody>
          <a:bodyPr/>
          <a:lstStyle/>
          <a:p>
            <a:r>
              <a:rPr lang="en-US" dirty="0"/>
              <a:t>ACKNOWLEDGEMENTS</a:t>
            </a:r>
          </a:p>
        </p:txBody>
      </p:sp>
      <p:sp>
        <p:nvSpPr>
          <p:cNvPr id="14" name="Text Placeholder 13"/>
          <p:cNvSpPr>
            <a:spLocks noGrp="1"/>
          </p:cNvSpPr>
          <p:nvPr>
            <p:ph type="body" sz="quarter" idx="96"/>
          </p:nvPr>
        </p:nvSpPr>
        <p:spPr>
          <a:xfrm>
            <a:off x="655054" y="9218940"/>
            <a:ext cx="6140254" cy="1260991"/>
          </a:xfrm>
        </p:spPr>
        <p:txBody>
          <a:bodyPr/>
          <a:lstStyle/>
          <a:p>
            <a:pPr algn="just"/>
            <a:r>
              <a:rPr lang="en-US" sz="1600" dirty="0">
                <a:latin typeface="Tahoma" panose="020B0604030504040204" pitchFamily="34" charset="0"/>
                <a:ea typeface="Tahoma" panose="020B0604030504040204" pitchFamily="34" charset="0"/>
                <a:cs typeface="Tahoma" panose="020B0604030504040204" pitchFamily="34" charset="0"/>
              </a:rPr>
              <a:t>To develop a clinical prediction tool using</a:t>
            </a:r>
            <a:r>
              <a:rPr lang="en-US" sz="16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 </a:t>
            </a:r>
            <a:r>
              <a:rPr lang="en-US" sz="1600" dirty="0">
                <a:latin typeface="Tahoma" panose="020B0604030504040204" pitchFamily="34" charset="0"/>
                <a:ea typeface="Tahoma" panose="020B0604030504040204" pitchFamily="34" charset="0"/>
                <a:cs typeface="Tahoma" panose="020B0604030504040204" pitchFamily="34" charset="0"/>
              </a:rPr>
              <a:t>ML, for identifying children with ciTBIs after blunt head trauma that has superior prediction than the rules developed in PECARN’s 2009 study. </a:t>
            </a:r>
          </a:p>
          <a:p>
            <a:endParaRPr lang="en-US" dirty="0"/>
          </a:p>
        </p:txBody>
      </p:sp>
      <p:sp>
        <p:nvSpPr>
          <p:cNvPr id="15" name="Text Placeholder 14"/>
          <p:cNvSpPr>
            <a:spLocks noGrp="1"/>
          </p:cNvSpPr>
          <p:nvPr>
            <p:ph type="body" sz="quarter" idx="107"/>
          </p:nvPr>
        </p:nvSpPr>
        <p:spPr/>
        <p:txBody>
          <a:bodyPr/>
          <a:lstStyle/>
          <a:p>
            <a:endParaRPr lang="en-US"/>
          </a:p>
        </p:txBody>
      </p:sp>
      <p:sp>
        <p:nvSpPr>
          <p:cNvPr id="16" name="Text Placeholder 15"/>
          <p:cNvSpPr>
            <a:spLocks noGrp="1"/>
          </p:cNvSpPr>
          <p:nvPr>
            <p:ph type="body" sz="quarter" idx="116"/>
          </p:nvPr>
        </p:nvSpPr>
        <p:spPr/>
        <p:txBody>
          <a:bodyPr/>
          <a:lstStyle/>
          <a:p>
            <a:endParaRPr lang="en-US"/>
          </a:p>
        </p:txBody>
      </p:sp>
      <p:sp>
        <p:nvSpPr>
          <p:cNvPr id="17" name="Text Placeholder 16"/>
          <p:cNvSpPr>
            <a:spLocks noGrp="1"/>
          </p:cNvSpPr>
          <p:nvPr>
            <p:ph type="body" sz="quarter" idx="117"/>
          </p:nvPr>
        </p:nvSpPr>
        <p:spPr/>
        <p:txBody>
          <a:bodyPr/>
          <a:lstStyle/>
          <a:p>
            <a:endParaRPr lang="en-US"/>
          </a:p>
        </p:txBody>
      </p:sp>
      <p:sp>
        <p:nvSpPr>
          <p:cNvPr id="18" name="Text Placeholder 17"/>
          <p:cNvSpPr>
            <a:spLocks noGrp="1"/>
          </p:cNvSpPr>
          <p:nvPr>
            <p:ph type="body" sz="quarter" idx="118"/>
          </p:nvPr>
        </p:nvSpPr>
        <p:spPr/>
        <p:txBody>
          <a:bodyPr/>
          <a:lstStyle/>
          <a:p>
            <a:endParaRPr lang="en-US"/>
          </a:p>
        </p:txBody>
      </p:sp>
      <p:sp>
        <p:nvSpPr>
          <p:cNvPr id="19" name="Text Placeholder 18"/>
          <p:cNvSpPr>
            <a:spLocks noGrp="1"/>
          </p:cNvSpPr>
          <p:nvPr>
            <p:ph type="body" sz="quarter" idx="119"/>
          </p:nvPr>
        </p:nvSpPr>
        <p:spPr/>
        <p:txBody>
          <a:bodyPr/>
          <a:lstStyle/>
          <a:p>
            <a:endParaRPr lang="en-US"/>
          </a:p>
        </p:txBody>
      </p:sp>
      <p:sp>
        <p:nvSpPr>
          <p:cNvPr id="20" name="Text Placeholder 19"/>
          <p:cNvSpPr>
            <a:spLocks noGrp="1"/>
          </p:cNvSpPr>
          <p:nvPr>
            <p:ph type="body" sz="quarter" idx="120"/>
          </p:nvPr>
        </p:nvSpPr>
        <p:spPr/>
        <p:txBody>
          <a:bodyPr/>
          <a:lstStyle/>
          <a:p>
            <a:endParaRPr lang="en-US"/>
          </a:p>
        </p:txBody>
      </p:sp>
      <p:sp>
        <p:nvSpPr>
          <p:cNvPr id="21" name="Text Placeholder 20"/>
          <p:cNvSpPr>
            <a:spLocks noGrp="1"/>
          </p:cNvSpPr>
          <p:nvPr>
            <p:ph type="body" sz="quarter" idx="121"/>
          </p:nvPr>
        </p:nvSpPr>
        <p:spPr/>
        <p:txBody>
          <a:bodyPr/>
          <a:lstStyle/>
          <a:p>
            <a:endParaRPr lang="en-US"/>
          </a:p>
        </p:txBody>
      </p:sp>
      <p:sp>
        <p:nvSpPr>
          <p:cNvPr id="22" name="Text Placeholder 21"/>
          <p:cNvSpPr>
            <a:spLocks noGrp="1"/>
          </p:cNvSpPr>
          <p:nvPr>
            <p:ph type="body" sz="quarter" idx="122"/>
          </p:nvPr>
        </p:nvSpPr>
        <p:spPr/>
        <p:txBody>
          <a:bodyPr/>
          <a:lstStyle/>
          <a:p>
            <a:endParaRPr lang="en-US"/>
          </a:p>
        </p:txBody>
      </p:sp>
      <p:sp>
        <p:nvSpPr>
          <p:cNvPr id="23" name="Text Placeholder 22"/>
          <p:cNvSpPr>
            <a:spLocks noGrp="1"/>
          </p:cNvSpPr>
          <p:nvPr>
            <p:ph type="body" sz="quarter" idx="123"/>
          </p:nvPr>
        </p:nvSpPr>
        <p:spPr/>
        <p:txBody>
          <a:bodyPr/>
          <a:lstStyle/>
          <a:p>
            <a:endParaRPr lang="en-US"/>
          </a:p>
        </p:txBody>
      </p:sp>
      <p:sp>
        <p:nvSpPr>
          <p:cNvPr id="24" name="Text Placeholder 23"/>
          <p:cNvSpPr>
            <a:spLocks noGrp="1"/>
          </p:cNvSpPr>
          <p:nvPr>
            <p:ph type="body" sz="quarter" idx="124"/>
          </p:nvPr>
        </p:nvSpPr>
        <p:spPr/>
        <p:txBody>
          <a:bodyPr/>
          <a:lstStyle/>
          <a:p>
            <a:endParaRPr lang="en-US"/>
          </a:p>
        </p:txBody>
      </p:sp>
      <p:sp>
        <p:nvSpPr>
          <p:cNvPr id="25" name="Text Placeholder 24"/>
          <p:cNvSpPr>
            <a:spLocks noGrp="1"/>
          </p:cNvSpPr>
          <p:nvPr>
            <p:ph type="body" sz="quarter" idx="125"/>
          </p:nvPr>
        </p:nvSpPr>
        <p:spPr/>
        <p:txBody>
          <a:bodyPr/>
          <a:lstStyle/>
          <a:p>
            <a:endParaRPr lang="en-US" dirty="0"/>
          </a:p>
        </p:txBody>
      </p:sp>
      <p:sp>
        <p:nvSpPr>
          <p:cNvPr id="26" name="Picture Placeholder 25"/>
          <p:cNvSpPr>
            <a:spLocks noGrp="1"/>
          </p:cNvSpPr>
          <p:nvPr>
            <p:ph type="pic" sz="quarter" idx="115"/>
          </p:nvPr>
        </p:nvSpPr>
        <p:spPr/>
      </p:sp>
      <p:sp>
        <p:nvSpPr>
          <p:cNvPr id="27" name="Picture Placeholder 26"/>
          <p:cNvSpPr>
            <a:spLocks noGrp="1"/>
          </p:cNvSpPr>
          <p:nvPr>
            <p:ph type="pic" sz="quarter" idx="126"/>
          </p:nvPr>
        </p:nvSpPr>
        <p:spPr/>
      </p:sp>
      <p:sp>
        <p:nvSpPr>
          <p:cNvPr id="28" name="Picture Placeholder 27"/>
          <p:cNvSpPr>
            <a:spLocks noGrp="1"/>
          </p:cNvSpPr>
          <p:nvPr>
            <p:ph type="pic" sz="quarter" idx="127"/>
          </p:nvPr>
        </p:nvSpPr>
        <p:spPr/>
      </p:sp>
      <p:sp>
        <p:nvSpPr>
          <p:cNvPr id="29" name="Picture Placeholder 28"/>
          <p:cNvSpPr>
            <a:spLocks noGrp="1"/>
          </p:cNvSpPr>
          <p:nvPr>
            <p:ph type="pic" sz="quarter" idx="128"/>
          </p:nvPr>
        </p:nvSpPr>
        <p:spPr/>
      </p:sp>
      <p:sp>
        <p:nvSpPr>
          <p:cNvPr id="30" name="Picture Placeholder 29"/>
          <p:cNvSpPr>
            <a:spLocks noGrp="1"/>
          </p:cNvSpPr>
          <p:nvPr>
            <p:ph type="pic" sz="quarter" idx="129"/>
          </p:nvPr>
        </p:nvSpPr>
        <p:spPr/>
      </p:sp>
      <p:sp>
        <p:nvSpPr>
          <p:cNvPr id="31" name="Picture Placeholder 30"/>
          <p:cNvSpPr>
            <a:spLocks noGrp="1"/>
          </p:cNvSpPr>
          <p:nvPr>
            <p:ph type="pic" sz="quarter" idx="130"/>
          </p:nvPr>
        </p:nvSpPr>
        <p:spPr/>
      </p:sp>
      <p:sp>
        <p:nvSpPr>
          <p:cNvPr id="32" name="Picture Placeholder 31"/>
          <p:cNvSpPr>
            <a:spLocks noGrp="1"/>
          </p:cNvSpPr>
          <p:nvPr>
            <p:ph type="pic" sz="quarter" idx="131"/>
          </p:nvPr>
        </p:nvSpPr>
        <p:spPr/>
      </p:sp>
      <p:sp>
        <p:nvSpPr>
          <p:cNvPr id="33" name="Picture Placeholder 32"/>
          <p:cNvSpPr>
            <a:spLocks noGrp="1"/>
          </p:cNvSpPr>
          <p:nvPr>
            <p:ph type="pic" sz="quarter" idx="132"/>
          </p:nvPr>
        </p:nvSpPr>
        <p:spPr/>
      </p:sp>
      <p:sp>
        <p:nvSpPr>
          <p:cNvPr id="34" name="Picture Placeholder 33"/>
          <p:cNvSpPr>
            <a:spLocks noGrp="1"/>
          </p:cNvSpPr>
          <p:nvPr>
            <p:ph type="pic" sz="quarter" idx="133"/>
          </p:nvPr>
        </p:nvSpPr>
        <p:spPr/>
      </p:sp>
      <p:sp>
        <p:nvSpPr>
          <p:cNvPr id="36" name="Text Placeholder 35"/>
          <p:cNvSpPr>
            <a:spLocks noGrp="1"/>
          </p:cNvSpPr>
          <p:nvPr>
            <p:ph type="body" sz="quarter" idx="136"/>
          </p:nvPr>
        </p:nvSpPr>
        <p:spPr/>
        <p:txBody>
          <a:bodyPr/>
          <a:lstStyle/>
          <a:p>
            <a:endParaRPr lang="en-US"/>
          </a:p>
        </p:txBody>
      </p:sp>
      <p:sp>
        <p:nvSpPr>
          <p:cNvPr id="37" name="Text Placeholder 36"/>
          <p:cNvSpPr>
            <a:spLocks noGrp="1"/>
          </p:cNvSpPr>
          <p:nvPr>
            <p:ph type="body" sz="quarter" idx="137"/>
          </p:nvPr>
        </p:nvSpPr>
        <p:spPr/>
        <p:txBody>
          <a:bodyPr/>
          <a:lstStyle/>
          <a:p>
            <a:endParaRPr lang="en-US"/>
          </a:p>
        </p:txBody>
      </p:sp>
      <p:sp>
        <p:nvSpPr>
          <p:cNvPr id="38" name="Text Placeholder 37"/>
          <p:cNvSpPr>
            <a:spLocks noGrp="1"/>
          </p:cNvSpPr>
          <p:nvPr>
            <p:ph type="body" sz="quarter" idx="138"/>
          </p:nvPr>
        </p:nvSpPr>
        <p:spPr/>
        <p:txBody>
          <a:bodyPr/>
          <a:lstStyle/>
          <a:p>
            <a:endParaRPr lang="en-US"/>
          </a:p>
        </p:txBody>
      </p:sp>
      <p:sp>
        <p:nvSpPr>
          <p:cNvPr id="39" name="Text Placeholder 38"/>
          <p:cNvSpPr>
            <a:spLocks noGrp="1"/>
          </p:cNvSpPr>
          <p:nvPr>
            <p:ph type="body" sz="quarter" idx="139"/>
          </p:nvPr>
        </p:nvSpPr>
        <p:spPr/>
        <p:txBody>
          <a:bodyPr/>
          <a:lstStyle/>
          <a:p>
            <a:endParaRPr lang="en-US"/>
          </a:p>
        </p:txBody>
      </p:sp>
      <p:sp>
        <p:nvSpPr>
          <p:cNvPr id="40" name="Text Placeholder 39"/>
          <p:cNvSpPr>
            <a:spLocks noGrp="1"/>
          </p:cNvSpPr>
          <p:nvPr>
            <p:ph type="body" sz="quarter" idx="140"/>
          </p:nvPr>
        </p:nvSpPr>
        <p:spPr/>
        <p:txBody>
          <a:bodyPr/>
          <a:lstStyle/>
          <a:p>
            <a:endParaRPr lang="en-US"/>
          </a:p>
        </p:txBody>
      </p:sp>
      <p:sp>
        <p:nvSpPr>
          <p:cNvPr id="41" name="Text Placeholder 40"/>
          <p:cNvSpPr>
            <a:spLocks noGrp="1"/>
          </p:cNvSpPr>
          <p:nvPr>
            <p:ph type="body" sz="quarter" idx="141"/>
          </p:nvPr>
        </p:nvSpPr>
        <p:spPr/>
        <p:txBody>
          <a:bodyPr/>
          <a:lstStyle/>
          <a:p>
            <a:endParaRPr lang="en-US"/>
          </a:p>
        </p:txBody>
      </p:sp>
      <p:sp>
        <p:nvSpPr>
          <p:cNvPr id="42" name="Text Placeholder 41"/>
          <p:cNvSpPr>
            <a:spLocks noGrp="1"/>
          </p:cNvSpPr>
          <p:nvPr>
            <p:ph type="body" sz="quarter" idx="142"/>
          </p:nvPr>
        </p:nvSpPr>
        <p:spPr/>
        <p:txBody>
          <a:bodyPr/>
          <a:lstStyle/>
          <a:p>
            <a:endParaRPr lang="en-US"/>
          </a:p>
        </p:txBody>
      </p:sp>
      <p:sp>
        <p:nvSpPr>
          <p:cNvPr id="43" name="Text Placeholder 42"/>
          <p:cNvSpPr>
            <a:spLocks noGrp="1"/>
          </p:cNvSpPr>
          <p:nvPr>
            <p:ph type="body" sz="quarter" idx="143"/>
          </p:nvPr>
        </p:nvSpPr>
        <p:spPr/>
        <p:txBody>
          <a:bodyPr/>
          <a:lstStyle/>
          <a:p>
            <a:endParaRPr lang="en-US"/>
          </a:p>
        </p:txBody>
      </p:sp>
      <p:sp>
        <p:nvSpPr>
          <p:cNvPr id="44" name="Text Placeholder 43"/>
          <p:cNvSpPr>
            <a:spLocks noGrp="1"/>
          </p:cNvSpPr>
          <p:nvPr>
            <p:ph type="body" sz="quarter" idx="144"/>
          </p:nvPr>
        </p:nvSpPr>
        <p:spPr/>
        <p:txBody>
          <a:bodyPr/>
          <a:lstStyle/>
          <a:p>
            <a:endParaRPr lang="en-US"/>
          </a:p>
        </p:txBody>
      </p:sp>
      <p:sp>
        <p:nvSpPr>
          <p:cNvPr id="45" name="Text Placeholder 44"/>
          <p:cNvSpPr>
            <a:spLocks noGrp="1"/>
          </p:cNvSpPr>
          <p:nvPr>
            <p:ph type="body" sz="quarter" idx="145"/>
          </p:nvPr>
        </p:nvSpPr>
        <p:spPr/>
        <p:txBody>
          <a:bodyPr/>
          <a:lstStyle/>
          <a:p>
            <a:endParaRPr lang="en-US"/>
          </a:p>
        </p:txBody>
      </p:sp>
      <p:sp>
        <p:nvSpPr>
          <p:cNvPr id="46" name="Text Placeholder 45"/>
          <p:cNvSpPr>
            <a:spLocks noGrp="1"/>
          </p:cNvSpPr>
          <p:nvPr>
            <p:ph type="body" sz="quarter" idx="146"/>
          </p:nvPr>
        </p:nvSpPr>
        <p:spPr/>
        <p:txBody>
          <a:bodyPr/>
          <a:lstStyle/>
          <a:p>
            <a:endParaRPr lang="en-US"/>
          </a:p>
        </p:txBody>
      </p:sp>
      <p:sp>
        <p:nvSpPr>
          <p:cNvPr id="47" name="Text Placeholder 46"/>
          <p:cNvSpPr>
            <a:spLocks noGrp="1"/>
          </p:cNvSpPr>
          <p:nvPr>
            <p:ph type="body" sz="quarter" idx="147"/>
          </p:nvPr>
        </p:nvSpPr>
        <p:spPr/>
        <p:txBody>
          <a:bodyPr/>
          <a:lstStyle/>
          <a:p>
            <a:endParaRPr lang="en-US"/>
          </a:p>
        </p:txBody>
      </p:sp>
      <p:sp>
        <p:nvSpPr>
          <p:cNvPr id="48" name="Text Placeholder 47"/>
          <p:cNvSpPr>
            <a:spLocks noGrp="1"/>
          </p:cNvSpPr>
          <p:nvPr>
            <p:ph type="body" sz="quarter" idx="148"/>
          </p:nvPr>
        </p:nvSpPr>
        <p:spPr/>
        <p:txBody>
          <a:bodyPr/>
          <a:lstStyle/>
          <a:p>
            <a:endParaRPr lang="en-US"/>
          </a:p>
        </p:txBody>
      </p:sp>
      <p:sp>
        <p:nvSpPr>
          <p:cNvPr id="49" name="Text Placeholder 48"/>
          <p:cNvSpPr>
            <a:spLocks noGrp="1"/>
          </p:cNvSpPr>
          <p:nvPr>
            <p:ph type="body" sz="quarter" idx="149"/>
          </p:nvPr>
        </p:nvSpPr>
        <p:spPr/>
        <p:txBody>
          <a:bodyPr/>
          <a:lstStyle/>
          <a:p>
            <a:endParaRPr lang="en-US"/>
          </a:p>
        </p:txBody>
      </p:sp>
      <p:sp>
        <p:nvSpPr>
          <p:cNvPr id="50" name="Text Placeholder 49"/>
          <p:cNvSpPr>
            <a:spLocks noGrp="1"/>
          </p:cNvSpPr>
          <p:nvPr>
            <p:ph type="body" sz="quarter" idx="150"/>
          </p:nvPr>
        </p:nvSpPr>
        <p:spPr>
          <a:xfrm>
            <a:off x="3539620" y="1382607"/>
            <a:ext cx="20107276" cy="598230"/>
          </a:xfrm>
        </p:spPr>
        <p:txBody>
          <a:bodyPr>
            <a:normAutofit/>
          </a:bodyPr>
          <a:lstStyle/>
          <a:p>
            <a:r>
              <a:rPr lang="en-US" sz="1800" dirty="0"/>
              <a:t>Callum Rowe,</a:t>
            </a:r>
            <a:r>
              <a:rPr lang="en-US" sz="1800" baseline="30000" dirty="0"/>
              <a:t>1</a:t>
            </a:r>
            <a:r>
              <a:rPr lang="en-US" sz="1800" dirty="0"/>
              <a:t> Kathryn Wiesendanger,</a:t>
            </a:r>
            <a:r>
              <a:rPr lang="en-US" sz="1800" baseline="30000" dirty="0"/>
              <a:t>1</a:t>
            </a:r>
            <a:r>
              <a:rPr lang="en-US" sz="1800" dirty="0"/>
              <a:t> Conner Polet,</a:t>
            </a:r>
            <a:r>
              <a:rPr lang="en-US" sz="1800" baseline="30000" dirty="0"/>
              <a:t>2</a:t>
            </a:r>
            <a:r>
              <a:rPr lang="en-US" sz="1800" dirty="0"/>
              <a:t> Nathan Kuppermann, MD, MPH,</a:t>
            </a:r>
            <a:r>
              <a:rPr lang="en-US" sz="1800" baseline="30000" dirty="0"/>
              <a:t>1</a:t>
            </a:r>
            <a:r>
              <a:rPr lang="en-US" sz="1800" dirty="0"/>
              <a:t> Stephen Aronoff, MD, </a:t>
            </a:r>
            <a:r>
              <a:rPr lang="en-US" sz="1800" dirty="0">
                <a:solidFill>
                  <a:schemeClr val="bg2">
                    <a:lumMod val="10000"/>
                  </a:schemeClr>
                </a:solidFill>
              </a:rPr>
              <a:t>MBA</a:t>
            </a:r>
            <a:r>
              <a:rPr lang="en-US" sz="1800" baseline="30000" dirty="0">
                <a:solidFill>
                  <a:schemeClr val="bg2">
                    <a:lumMod val="10000"/>
                  </a:schemeClr>
                </a:solidFill>
              </a:rPr>
              <a:t>2</a:t>
            </a:r>
            <a:endParaRPr lang="en-US" sz="1800" dirty="0">
              <a:solidFill>
                <a:schemeClr val="bg2">
                  <a:lumMod val="10000"/>
                </a:schemeClr>
              </a:solidFill>
            </a:endParaRPr>
          </a:p>
          <a:p>
            <a:endParaRPr lang="en-US" dirty="0"/>
          </a:p>
        </p:txBody>
      </p:sp>
      <p:sp>
        <p:nvSpPr>
          <p:cNvPr id="51" name="Text Placeholder 50"/>
          <p:cNvSpPr>
            <a:spLocks noGrp="1"/>
          </p:cNvSpPr>
          <p:nvPr>
            <p:ph type="body" sz="quarter" idx="184"/>
          </p:nvPr>
        </p:nvSpPr>
        <p:spPr>
          <a:xfrm>
            <a:off x="3662362" y="1731981"/>
            <a:ext cx="20107276" cy="634555"/>
          </a:xfrm>
        </p:spPr>
        <p:txBody>
          <a:bodyPr>
            <a:normAutofit/>
          </a:bodyPr>
          <a:lstStyle/>
          <a:p>
            <a:r>
              <a:rPr lang="en-US" sz="1600" dirty="0"/>
              <a:t>From the Department of Emergency Medicine</a:t>
            </a:r>
            <a:r>
              <a:rPr lang="en-US" sz="1600" baseline="30000" dirty="0"/>
              <a:t>1</a:t>
            </a:r>
            <a:r>
              <a:rPr lang="en-US" sz="1600" dirty="0"/>
              <a:t>, University of California, Davis School of Medicine, Sacramento, CA and </a:t>
            </a:r>
          </a:p>
          <a:p>
            <a:r>
              <a:rPr lang="en-US" sz="1600" dirty="0"/>
              <a:t>the Department of Pediatrics</a:t>
            </a:r>
            <a:r>
              <a:rPr lang="en-US" sz="1600" baseline="30000" dirty="0"/>
              <a:t>2</a:t>
            </a:r>
            <a:r>
              <a:rPr lang="en-US" sz="1600" dirty="0"/>
              <a:t>, Lewis Katz School of Medicine at Temple University, Philadelphia, PA</a:t>
            </a:r>
          </a:p>
          <a:p>
            <a:endParaRPr lang="en-US" dirty="0"/>
          </a:p>
        </p:txBody>
      </p:sp>
      <p:sp>
        <p:nvSpPr>
          <p:cNvPr id="54" name="Text Placeholder 53"/>
          <p:cNvSpPr>
            <a:spLocks noGrp="1"/>
          </p:cNvSpPr>
          <p:nvPr>
            <p:ph type="body" sz="quarter" idx="187"/>
          </p:nvPr>
        </p:nvSpPr>
        <p:spPr>
          <a:xfrm>
            <a:off x="20583285" y="13157628"/>
            <a:ext cx="6279386" cy="2479786"/>
          </a:xfrm>
        </p:spPr>
        <p:txBody>
          <a:bodyPr/>
          <a:lstStyle/>
          <a:p>
            <a:pPr algn="just"/>
            <a:r>
              <a:rPr lang="en-US" sz="1600" dirty="0">
                <a:latin typeface="Tahoma" panose="020B0604030504040204" pitchFamily="34" charset="0"/>
                <a:ea typeface="Tahoma" panose="020B0604030504040204" pitchFamily="34" charset="0"/>
                <a:cs typeface="Tahoma" panose="020B0604030504040204" pitchFamily="34" charset="0"/>
              </a:rPr>
              <a:t>This analysis was preformed using the </a:t>
            </a:r>
            <a:r>
              <a:rPr lang="en-US" sz="1600" b="1" dirty="0">
                <a:latin typeface="Tahoma" panose="020B0604030504040204" pitchFamily="34" charset="0"/>
                <a:ea typeface="Tahoma" panose="020B0604030504040204" pitchFamily="34" charset="0"/>
                <a:cs typeface="Tahoma" panose="020B0604030504040204" pitchFamily="34" charset="0"/>
              </a:rPr>
              <a:t>Identification of Children at Very Low Risk of Clinically Important Brain Injuries After Head Trauma: A Prospective Cohort Study</a:t>
            </a:r>
            <a:r>
              <a:rPr lang="en-US" sz="1600" dirty="0">
                <a:latin typeface="Tahoma" panose="020B0604030504040204" pitchFamily="34" charset="0"/>
                <a:ea typeface="Tahoma" panose="020B0604030504040204" pitchFamily="34" charset="0"/>
                <a:cs typeface="Tahoma" panose="020B0604030504040204" pitchFamily="34" charset="0"/>
              </a:rPr>
              <a:t> public use dataset obtained from the PECARN Data Coordinating Center, University of Utah School of Medicine, and does not necessarily reflect the opinions or views of the study investigators, the Health Resources Services Administration (HRSA), Maternal Child Health Bureau (MCHB) or Emergency Medical Services for Children (EMSC).  PECARN is funded by the HRSA/MCHB/EMSC.</a:t>
            </a:r>
          </a:p>
        </p:txBody>
      </p:sp>
      <p:sp>
        <p:nvSpPr>
          <p:cNvPr id="56" name="Rectangle 1">
            <a:extLst>
              <a:ext uri="{FF2B5EF4-FFF2-40B4-BE49-F238E27FC236}">
                <a16:creationId xmlns:a16="http://schemas.microsoft.com/office/drawing/2014/main" id="{ACE88604-C828-4A89-9D54-50525D1E6FA9}"/>
              </a:ext>
            </a:extLst>
          </p:cNvPr>
          <p:cNvSpPr>
            <a:spLocks noChangeArrowheads="1"/>
          </p:cNvSpPr>
          <p:nvPr/>
        </p:nvSpPr>
        <p:spPr bwMode="auto">
          <a:xfrm>
            <a:off x="549360" y="10736865"/>
            <a:ext cx="6280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Table 1. PECARN Head Injury Prediction Variables</a:t>
            </a:r>
          </a:p>
        </p:txBody>
      </p:sp>
      <p:graphicFrame>
        <p:nvGraphicFramePr>
          <p:cNvPr id="59" name="Table 58">
            <a:extLst>
              <a:ext uri="{FF2B5EF4-FFF2-40B4-BE49-F238E27FC236}">
                <a16:creationId xmlns:a16="http://schemas.microsoft.com/office/drawing/2014/main" id="{E23ACF31-33DA-4BB4-8743-96C889197E05}"/>
              </a:ext>
            </a:extLst>
          </p:cNvPr>
          <p:cNvGraphicFramePr>
            <a:graphicFrameLocks noGrp="1"/>
          </p:cNvGraphicFramePr>
          <p:nvPr>
            <p:extLst>
              <p:ext uri="{D42A27DB-BD31-4B8C-83A1-F6EECF244321}">
                <p14:modId xmlns:p14="http://schemas.microsoft.com/office/powerpoint/2010/main" val="2313640523"/>
              </p:ext>
            </p:extLst>
          </p:nvPr>
        </p:nvGraphicFramePr>
        <p:xfrm>
          <a:off x="14133160" y="5465807"/>
          <a:ext cx="5929630" cy="2472376"/>
        </p:xfrm>
        <a:graphic>
          <a:graphicData uri="http://schemas.openxmlformats.org/drawingml/2006/table">
            <a:tbl>
              <a:tblPr firstRow="1" firstCol="1" bandRow="1"/>
              <a:tblGrid>
                <a:gridCol w="2126650">
                  <a:extLst>
                    <a:ext uri="{9D8B030D-6E8A-4147-A177-3AD203B41FA5}">
                      <a16:colId xmlns:a16="http://schemas.microsoft.com/office/drawing/2014/main" val="3714172600"/>
                    </a:ext>
                  </a:extLst>
                </a:gridCol>
                <a:gridCol w="1115367">
                  <a:extLst>
                    <a:ext uri="{9D8B030D-6E8A-4147-A177-3AD203B41FA5}">
                      <a16:colId xmlns:a16="http://schemas.microsoft.com/office/drawing/2014/main" val="1674995314"/>
                    </a:ext>
                  </a:extLst>
                </a:gridCol>
                <a:gridCol w="1055077">
                  <a:extLst>
                    <a:ext uri="{9D8B030D-6E8A-4147-A177-3AD203B41FA5}">
                      <a16:colId xmlns:a16="http://schemas.microsoft.com/office/drawing/2014/main" val="2211310926"/>
                    </a:ext>
                  </a:extLst>
                </a:gridCol>
                <a:gridCol w="745441">
                  <a:extLst>
                    <a:ext uri="{9D8B030D-6E8A-4147-A177-3AD203B41FA5}">
                      <a16:colId xmlns:a16="http://schemas.microsoft.com/office/drawing/2014/main" val="2662295517"/>
                    </a:ext>
                  </a:extLst>
                </a:gridCol>
                <a:gridCol w="887095">
                  <a:extLst>
                    <a:ext uri="{9D8B030D-6E8A-4147-A177-3AD203B41FA5}">
                      <a16:colId xmlns:a16="http://schemas.microsoft.com/office/drawing/2014/main" val="1029894863"/>
                    </a:ext>
                  </a:extLst>
                </a:gridCol>
              </a:tblGrid>
              <a:tr h="0">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Model</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True Negative</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False Negative</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ciTBI Rate</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a:solidFill>
                            <a:srgbClr val="000000"/>
                          </a:solidFill>
                          <a:effectLst/>
                          <a:latin typeface="Tahoma" panose="020B0604030504040204" pitchFamily="34" charset="0"/>
                          <a:ea typeface="Tahoma" panose="020B0604030504040204" pitchFamily="34" charset="0"/>
                          <a:cs typeface="Tahoma" panose="020B0604030504040204" pitchFamily="34" charset="0"/>
                        </a:rPr>
                        <a:t>p value</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992550"/>
                  </a:ext>
                </a:extLst>
              </a:tr>
              <a:tr h="162560">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No information</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392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26</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0.062</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53612510"/>
                  </a:ext>
                </a:extLst>
              </a:tr>
              <a:tr h="118442">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Logistic Regression</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389</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26</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0.063</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00443285"/>
                  </a:ext>
                </a:extLst>
              </a:tr>
              <a:tr h="162560">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CART</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389</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26</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0.063</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93115739"/>
                  </a:ext>
                </a:extLst>
              </a:tr>
              <a:tr h="162560">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Random Forest</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389</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26</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0.063</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9867743"/>
                  </a:ext>
                </a:extLst>
              </a:tr>
              <a:tr h="162560">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Generalized Boosted Model</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392</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26</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0.062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a:solidFill>
                            <a:srgbClr val="000000"/>
                          </a:solidFill>
                          <a:effectLst/>
                          <a:latin typeface="Times New Roman" panose="02020603050405020304" pitchFamily="18" charset="0"/>
                          <a:ea typeface="Times New Roman" panose="02020603050405020304" pitchFamily="18" charset="0"/>
                        </a:rPr>
                        <a:t>1</a:t>
                      </a:r>
                      <a:endParaRPr lang="en-US" sz="1100">
                        <a:effectLst/>
                        <a:latin typeface="Arial" panose="020B0604020202020204" pitchFamily="34" charset="0"/>
                        <a:ea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755044"/>
                  </a:ext>
                </a:extLst>
              </a:tr>
              <a:tr h="0">
                <a:tc gridSpan="5">
                  <a:txBody>
                    <a:bodyPr/>
                    <a:lstStyle/>
                    <a:p>
                      <a:pPr marL="0" marR="0" algn="ctr">
                        <a:lnSpc>
                          <a:spcPct val="115000"/>
                        </a:lnSpc>
                        <a:spcBef>
                          <a:spcPts val="0"/>
                        </a:spcBef>
                        <a:spcAft>
                          <a:spcPts val="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ciTBI = clinically-important Traumatic Brain Injury,                                  </a:t>
                      </a: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CART = Classification and Regression Trees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5918325"/>
                  </a:ext>
                </a:extLst>
              </a:tr>
            </a:tbl>
          </a:graphicData>
        </a:graphic>
      </p:graphicFrame>
      <p:sp>
        <p:nvSpPr>
          <p:cNvPr id="60" name="Rectangle 2">
            <a:extLst>
              <a:ext uri="{FF2B5EF4-FFF2-40B4-BE49-F238E27FC236}">
                <a16:creationId xmlns:a16="http://schemas.microsoft.com/office/drawing/2014/main" id="{3575F49D-4340-4D88-B71D-FB11D889C33D}"/>
              </a:ext>
            </a:extLst>
          </p:cNvPr>
          <p:cNvSpPr>
            <a:spLocks noChangeArrowheads="1"/>
          </p:cNvSpPr>
          <p:nvPr/>
        </p:nvSpPr>
        <p:spPr bwMode="auto">
          <a:xfrm>
            <a:off x="14095935" y="4549688"/>
            <a:ext cx="6025342"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Table 4. Comparison of the no information model and ML algorithms as predictors of ciTBI in children with no clinical evidence of skull fractures and GCS scores of 14</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2" name="Rectangle 3">
            <a:extLst>
              <a:ext uri="{FF2B5EF4-FFF2-40B4-BE49-F238E27FC236}">
                <a16:creationId xmlns:a16="http://schemas.microsoft.com/office/drawing/2014/main" id="{8F304433-6F0A-44C9-8E78-AB47BEC29473}"/>
              </a:ext>
            </a:extLst>
          </p:cNvPr>
          <p:cNvSpPr>
            <a:spLocks noChangeArrowheads="1"/>
          </p:cNvSpPr>
          <p:nvPr/>
        </p:nvSpPr>
        <p:spPr bwMode="auto">
          <a:xfrm>
            <a:off x="13868033" y="8038639"/>
            <a:ext cx="6220541"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Table 5. Comparison of the no information model and ML algorithms as predictors of ciTBI, in children with no clinical evidence of skull fractures and GCS scores of 15</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3" name="Rectangle 5">
            <a:extLst>
              <a:ext uri="{FF2B5EF4-FFF2-40B4-BE49-F238E27FC236}">
                <a16:creationId xmlns:a16="http://schemas.microsoft.com/office/drawing/2014/main" id="{3E14FC84-AF4B-4933-A3CD-E261D07A8564}"/>
              </a:ext>
            </a:extLst>
          </p:cNvPr>
          <p:cNvSpPr>
            <a:spLocks noChangeArrowheads="1"/>
          </p:cNvSpPr>
          <p:nvPr/>
        </p:nvSpPr>
        <p:spPr bwMode="auto">
          <a:xfrm>
            <a:off x="14000680" y="11837602"/>
            <a:ext cx="605064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Figure 2.  Relationship between ciTBI rates and GCS in children with no clinical evidence of skull fracture</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8" name="Picture 2">
            <a:extLst>
              <a:ext uri="{FF2B5EF4-FFF2-40B4-BE49-F238E27FC236}">
                <a16:creationId xmlns:a16="http://schemas.microsoft.com/office/drawing/2014/main" id="{16B735C9-2424-4389-9C2D-A18F5EAAF5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86184" y="12450655"/>
            <a:ext cx="5503238" cy="3393959"/>
          </a:xfrm>
          <a:prstGeom prst="rect">
            <a:avLst/>
          </a:prstGeom>
          <a:noFill/>
          <a:extLst>
            <a:ext uri="{909E8E84-426E-40DD-AFC4-6F175D3DCCD1}">
              <a14:hiddenFill xmlns:a14="http://schemas.microsoft.com/office/drawing/2010/main">
                <a:solidFill>
                  <a:srgbClr val="FFFFFF"/>
                </a:solidFill>
              </a14:hiddenFill>
            </a:ext>
          </a:extLst>
        </p:spPr>
      </p:pic>
      <p:sp>
        <p:nvSpPr>
          <p:cNvPr id="1024" name="Rectangle 6">
            <a:extLst>
              <a:ext uri="{FF2B5EF4-FFF2-40B4-BE49-F238E27FC236}">
                <a16:creationId xmlns:a16="http://schemas.microsoft.com/office/drawing/2014/main" id="{FB4C1502-8978-4613-806C-9D8A3B07CE03}"/>
              </a:ext>
            </a:extLst>
          </p:cNvPr>
          <p:cNvSpPr>
            <a:spLocks noChangeArrowheads="1"/>
          </p:cNvSpPr>
          <p:nvPr/>
        </p:nvSpPr>
        <p:spPr bwMode="auto">
          <a:xfrm>
            <a:off x="13989050" y="15615958"/>
            <a:ext cx="2743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8" name="Text Placeholder 52">
            <a:extLst>
              <a:ext uri="{FF2B5EF4-FFF2-40B4-BE49-F238E27FC236}">
                <a16:creationId xmlns:a16="http://schemas.microsoft.com/office/drawing/2014/main" id="{52C61785-6790-4BFB-985F-3523FE1D7434}"/>
              </a:ext>
            </a:extLst>
          </p:cNvPr>
          <p:cNvSpPr txBox="1">
            <a:spLocks/>
          </p:cNvSpPr>
          <p:nvPr/>
        </p:nvSpPr>
        <p:spPr>
          <a:xfrm>
            <a:off x="7186330" y="8772217"/>
            <a:ext cx="6282530" cy="3415427"/>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The PECARN public use data set included 43,399 patients &lt;18 years-old with blunt head trauma at one of 25 pediatric Emergency Departments between 6/2004 and 9/2006. </a:t>
            </a:r>
          </a:p>
          <a:p>
            <a:pPr marL="285750" indent="-285750" algn="just">
              <a:buFont typeface="Arial" panose="020B0604020202020204" pitchFamily="34" charset="0"/>
              <a:buChar char="•"/>
            </a:pPr>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altLang="en-US" sz="1600" dirty="0">
                <a:latin typeface="Tahoma" panose="020B0604030504040204" pitchFamily="34" charset="0"/>
                <a:ea typeface="Tahoma" panose="020B0604030504040204" pitchFamily="34" charset="0"/>
                <a:cs typeface="Tahoma" panose="020B0604030504040204" pitchFamily="34" charset="0"/>
              </a:rPr>
              <a:t>Clinical evidence of skull fractures were highly predictive of ciTBI and were not further evaluated.</a:t>
            </a:r>
            <a:endParaRPr lang="en-US" sz="1600" dirty="0">
              <a:latin typeface="Tahoma" panose="020B0604030504040204" pitchFamily="34" charset="0"/>
              <a:ea typeface="Tahoma" panose="020B0604030504040204" pitchFamily="34" charset="0"/>
              <a:cs typeface="Tahoma" panose="020B0604030504040204" pitchFamily="34" charset="0"/>
            </a:endParaRPr>
          </a:p>
          <a:p>
            <a:pPr algn="just"/>
            <a:endParaRPr lang="en-US" sz="1600" dirty="0">
              <a:latin typeface="Tahoma" panose="020B0604030504040204" pitchFamily="34" charset="0"/>
              <a:ea typeface="Tahoma" panose="020B0604030504040204" pitchFamily="34" charset="0"/>
              <a:cs typeface="Tahoma" panose="020B0604030504040204" pitchFamily="34" charset="0"/>
            </a:endParaRPr>
          </a:p>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We divided the dataset into derivation (training) and validation (testing) subsets; four ML algorithms were optimized using the training dataset. Fitted models used the validation set to predict ciTBI and these predictions were compared statistically to the no information rate.</a:t>
            </a:r>
          </a:p>
        </p:txBody>
      </p:sp>
      <p:sp>
        <p:nvSpPr>
          <p:cNvPr id="95" name="Rectangle 7">
            <a:extLst>
              <a:ext uri="{FF2B5EF4-FFF2-40B4-BE49-F238E27FC236}">
                <a16:creationId xmlns:a16="http://schemas.microsoft.com/office/drawing/2014/main" id="{E2F34FD7-D4F6-4837-9E68-B754D1FE6AF2}"/>
              </a:ext>
            </a:extLst>
          </p:cNvPr>
          <p:cNvSpPr>
            <a:spLocks noChangeArrowheads="1"/>
          </p:cNvSpPr>
          <p:nvPr/>
        </p:nvSpPr>
        <p:spPr bwMode="auto">
          <a:xfrm>
            <a:off x="619507" y="3535479"/>
            <a:ext cx="6140254"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1450" indent="-171450" algn="just" defTabSz="914400">
              <a:buFont typeface="Arial" panose="020B0604020202020204" pitchFamily="34" charset="0"/>
              <a:buChar char="•"/>
            </a:pPr>
            <a:r>
              <a:rPr kumimoji="0" lang="en-US" altLang="en-US" sz="16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The Pediatric Emergency Care Applied Research Network (PECARN) conducted a study of ~42,000 children with minor blunt head trauma and developed and validat</a:t>
            </a:r>
            <a:r>
              <a:rPr lang="en-US" altLang="en-US" sz="1600" dirty="0">
                <a:latin typeface="Tahoma" panose="020B0604030504040204" pitchFamily="34" charset="0"/>
                <a:ea typeface="Tahoma" panose="020B0604030504040204" pitchFamily="34" charset="0"/>
                <a:cs typeface="Tahoma" panose="020B0604030504040204" pitchFamily="34" charset="0"/>
              </a:rPr>
              <a:t>ed a c</a:t>
            </a:r>
            <a:r>
              <a:rPr kumimoji="0" lang="en-US" altLang="en-US" sz="16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linical prediction rule to identify those at low risk of clinically-important traumatic brain injuries (ciTBIs</a:t>
            </a:r>
            <a:r>
              <a:rPr lang="en-US" altLang="en-US" sz="1600" dirty="0">
                <a:latin typeface="Tahoma" panose="020B0604030504040204" pitchFamily="34" charset="0"/>
                <a:ea typeface="Tahoma" panose="020B0604030504040204" pitchFamily="34" charset="0"/>
                <a:cs typeface="Tahoma" panose="020B0604030504040204" pitchFamily="34" charset="0"/>
              </a:rPr>
              <a:t>) .</a:t>
            </a:r>
            <a:r>
              <a:rPr lang="en-US" altLang="en-US" sz="1600" baseline="30000" dirty="0">
                <a:latin typeface="Tahoma" panose="020B0604030504040204" pitchFamily="34" charset="0"/>
                <a:ea typeface="Tahoma" panose="020B0604030504040204" pitchFamily="34" charset="0"/>
                <a:cs typeface="Tahoma" panose="020B0604030504040204" pitchFamily="34" charset="0"/>
              </a:rPr>
              <a:t>1</a:t>
            </a:r>
          </a:p>
          <a:p>
            <a:pPr lvl="0" indent="0" algn="just" defTabSz="914400"/>
            <a:r>
              <a:rPr lang="en-US" altLang="en-US" sz="1600" dirty="0">
                <a:latin typeface="Tahoma" panose="020B0604030504040204" pitchFamily="34" charset="0"/>
                <a:ea typeface="Tahoma" panose="020B0604030504040204" pitchFamily="34" charset="0"/>
                <a:cs typeface="Tahoma" panose="020B0604030504040204" pitchFamily="34" charset="0"/>
              </a:rPr>
              <a:t> </a:t>
            </a:r>
            <a:endParaRPr kumimoji="0" lang="en-US" altLang="en-US" sz="1600" strike="noStrike" cap="none" normalizeH="0" baseline="30000" dirty="0">
              <a:ln>
                <a:noFill/>
              </a:ln>
              <a:effectLst/>
              <a:latin typeface="Tahoma" panose="020B0604030504040204" pitchFamily="34" charset="0"/>
              <a:ea typeface="Tahoma" panose="020B0604030504040204" pitchFamily="34" charset="0"/>
              <a:cs typeface="Tahoma" panose="020B0604030504040204" pitchFamily="34" charset="0"/>
            </a:endParaRP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Prior studies have relied on traditional multivariable statistical methods,</a:t>
            </a:r>
            <a:r>
              <a:rPr kumimoji="0" lang="en-US" altLang="en-US" sz="1600" strike="noStrike" cap="none" normalizeH="0" baseline="30000" dirty="0">
                <a:ln>
                  <a:noFill/>
                </a:ln>
                <a:effectLst/>
                <a:latin typeface="Tahoma" panose="020B0604030504040204" pitchFamily="34" charset="0"/>
                <a:ea typeface="Tahoma" panose="020B0604030504040204" pitchFamily="34" charset="0"/>
                <a:cs typeface="Tahoma" panose="020B0604030504040204" pitchFamily="34" charset="0"/>
              </a:rPr>
              <a:t>1-2</a:t>
            </a:r>
            <a:r>
              <a:rPr kumimoji="0" lang="en-US" altLang="en-US" sz="16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 but more recent research regarding prediction rules has used machine </a:t>
            </a:r>
            <a:r>
              <a:rPr lang="en-US" altLang="en-US" sz="1600" dirty="0">
                <a:latin typeface="Tahoma" panose="020B0604030504040204" pitchFamily="34" charset="0"/>
                <a:ea typeface="Tahoma" panose="020B0604030504040204" pitchFamily="34" charset="0"/>
                <a:cs typeface="Tahoma" panose="020B0604030504040204" pitchFamily="34" charset="0"/>
              </a:rPr>
              <a:t>l</a:t>
            </a:r>
            <a:r>
              <a:rPr kumimoji="0" lang="en-US" altLang="en-US" sz="1600" b="0" i="0"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earning (ML).</a:t>
            </a:r>
            <a:r>
              <a:rPr lang="en-US" altLang="en-US" sz="1600" baseline="30000" dirty="0">
                <a:latin typeface="Tahoma" panose="020B0604030504040204" pitchFamily="34" charset="0"/>
                <a:ea typeface="Tahoma" panose="020B0604030504040204" pitchFamily="34" charset="0"/>
                <a:cs typeface="Tahoma" panose="020B0604030504040204" pitchFamily="34" charset="0"/>
              </a:rPr>
              <a:t>3</a:t>
            </a:r>
            <a:r>
              <a:rPr kumimoji="0" lang="en-US" altLang="en-US" sz="1600" b="0" i="0" u="none" strike="noStrike" cap="none" normalizeH="0" baseline="30000" dirty="0">
                <a:ln>
                  <a:noFill/>
                </a:ln>
                <a:effectLst/>
                <a:latin typeface="Tahoma" panose="020B0604030504040204" pitchFamily="34" charset="0"/>
                <a:ea typeface="Tahoma" panose="020B0604030504040204" pitchFamily="34" charset="0"/>
                <a:cs typeface="Tahoma" panose="020B0604030504040204" pitchFamily="34" charset="0"/>
              </a:rPr>
              <a:t>-6</a:t>
            </a:r>
          </a:p>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sz="1600" baseline="30000" dirty="0">
              <a:latin typeface="Tahoma" panose="020B0604030504040204" pitchFamily="34" charset="0"/>
              <a:ea typeface="Tahoma" panose="020B0604030504040204" pitchFamily="34" charset="0"/>
              <a:cs typeface="Tahoma" panose="020B0604030504040204" pitchFamily="34" charset="0"/>
            </a:endParaRPr>
          </a:p>
          <a:p>
            <a:pPr marL="171450" indent="-171450" algn="just" defTabSz="914400">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In a previous study</a:t>
            </a:r>
            <a:r>
              <a:rPr lang="en-US" sz="1600" i="1" dirty="0">
                <a:latin typeface="Tahoma" panose="020B0604030504040204" pitchFamily="34" charset="0"/>
                <a:ea typeface="Tahoma" panose="020B0604030504040204" pitchFamily="34" charset="0"/>
                <a:cs typeface="Tahoma" panose="020B0604030504040204" pitchFamily="34" charset="0"/>
              </a:rPr>
              <a:t>, </a:t>
            </a:r>
            <a:r>
              <a:rPr lang="en-US" sz="1600" dirty="0">
                <a:latin typeface="Tahoma" panose="020B0604030504040204" pitchFamily="34" charset="0"/>
                <a:ea typeface="Tahoma" panose="020B0604030504040204" pitchFamily="34" charset="0"/>
                <a:cs typeface="Tahoma" panose="020B0604030504040204" pitchFamily="34" charset="0"/>
              </a:rPr>
              <a:t>investigators</a:t>
            </a:r>
            <a:r>
              <a:rPr lang="en-US" sz="1600" i="1" dirty="0">
                <a:latin typeface="Tahoma" panose="020B0604030504040204" pitchFamily="34" charset="0"/>
                <a:ea typeface="Tahoma" panose="020B0604030504040204" pitchFamily="34" charset="0"/>
                <a:cs typeface="Tahoma" panose="020B0604030504040204" pitchFamily="34" charset="0"/>
              </a:rPr>
              <a:t> </a:t>
            </a:r>
            <a:r>
              <a:rPr lang="en-US" sz="1600" dirty="0">
                <a:latin typeface="Tahoma" panose="020B0604030504040204" pitchFamily="34" charset="0"/>
                <a:ea typeface="Tahoma" panose="020B0604030504040204" pitchFamily="34" charset="0"/>
                <a:cs typeface="Tahoma" panose="020B0604030504040204" pitchFamily="34" charset="0"/>
              </a:rPr>
              <a:t>created a ML algorithm analyzing the PECARN dataset using a single decision tree that fits all nodes simultaneously, a complicated model at risk of over fitting.</a:t>
            </a:r>
            <a:r>
              <a:rPr lang="en-US" sz="1600" baseline="30000" dirty="0">
                <a:latin typeface="Tahoma" panose="020B0604030504040204" pitchFamily="34" charset="0"/>
                <a:ea typeface="Tahoma" panose="020B0604030504040204" pitchFamily="34" charset="0"/>
                <a:cs typeface="Tahoma" panose="020B0604030504040204" pitchFamily="34" charset="0"/>
              </a:rPr>
              <a:t>6</a:t>
            </a:r>
          </a:p>
          <a:p>
            <a:pPr marL="171450" indent="-171450" algn="just" defTabSz="914400">
              <a:buFont typeface="Arial" panose="020B0604020202020204" pitchFamily="34" charset="0"/>
              <a:buChar char="•"/>
            </a:pPr>
            <a:endParaRPr kumimoji="0" lang="en-US" altLang="en-US" sz="1600" b="0" i="0" u="none" strike="noStrike" cap="none" normalizeH="0" baseline="30000" dirty="0">
              <a:ln>
                <a:noFill/>
              </a:ln>
              <a:effectLst/>
              <a:latin typeface="Tahoma" panose="020B0604030504040204" pitchFamily="34" charset="0"/>
              <a:ea typeface="Tahoma" panose="020B0604030504040204" pitchFamily="34" charset="0"/>
              <a:cs typeface="Tahoma" panose="020B0604030504040204" pitchFamily="34" charset="0"/>
            </a:endParaRPr>
          </a:p>
          <a:p>
            <a:pPr marL="171450" indent="-171450" algn="just" defTabSz="914400">
              <a:buFont typeface="Arial" panose="020B0604020202020204" pitchFamily="34" charset="0"/>
              <a:buChar char="•"/>
            </a:pPr>
            <a:r>
              <a:rPr lang="en-US" altLang="en-US" sz="1600" dirty="0">
                <a:latin typeface="Tahoma" panose="020B0604030504040204" pitchFamily="34" charset="0"/>
                <a:ea typeface="Tahoma" panose="020B0604030504040204" pitchFamily="34" charset="0"/>
                <a:cs typeface="Tahoma" panose="020B0604030504040204" pitchFamily="34" charset="0"/>
              </a:rPr>
              <a:t>In this study, we created multiple algorithms (see Table 2)  using ML for classification of children at risk for ciTBIs via the PECARN head trauma public use dataset. The model predictions were statistically compared to no information rates, the error rate when the input and output are independent.</a:t>
            </a:r>
            <a:endParaRPr lang="en-US" altLang="en-US" sz="16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endParaRPr>
          </a:p>
          <a:p>
            <a:pPr marL="171450" indent="-171450" algn="just" defTabSz="914400">
              <a:buFont typeface="Arial" panose="020B0604020202020204" pitchFamily="34" charset="0"/>
              <a:buChar char="•"/>
            </a:pPr>
            <a:endParaRPr lang="en-US" altLang="en-US" sz="1800" dirty="0">
              <a:latin typeface="Times New Roman" panose="02020603050405020304" pitchFamily="18" charset="0"/>
              <a:ea typeface="Times New Roman" panose="02020603050405020304" pitchFamily="18" charset="0"/>
              <a:cs typeface="Times New Roman" panose="02020603050405020304" pitchFamily="18" charset="0"/>
            </a:endParaRPr>
          </a:p>
        </p:txBody>
      </p:sp>
      <p:grpSp>
        <p:nvGrpSpPr>
          <p:cNvPr id="55" name="Group 54">
            <a:extLst>
              <a:ext uri="{FF2B5EF4-FFF2-40B4-BE49-F238E27FC236}">
                <a16:creationId xmlns:a16="http://schemas.microsoft.com/office/drawing/2014/main" id="{2D63A36C-2ADF-4E20-BF0F-B3F546AC316D}"/>
              </a:ext>
            </a:extLst>
          </p:cNvPr>
          <p:cNvGrpSpPr/>
          <p:nvPr/>
        </p:nvGrpSpPr>
        <p:grpSpPr>
          <a:xfrm>
            <a:off x="7374943" y="3872119"/>
            <a:ext cx="6002696" cy="4816369"/>
            <a:chOff x="10802904" y="5245607"/>
            <a:chExt cx="6120682" cy="4922760"/>
          </a:xfrm>
        </p:grpSpPr>
        <p:sp>
          <p:nvSpPr>
            <p:cNvPr id="66" name="Text Box 2">
              <a:extLst>
                <a:ext uri="{FF2B5EF4-FFF2-40B4-BE49-F238E27FC236}">
                  <a16:creationId xmlns:a16="http://schemas.microsoft.com/office/drawing/2014/main" id="{09D62A58-B964-4FC2-B3B1-E67D57CEFDAB}"/>
                </a:ext>
              </a:extLst>
            </p:cNvPr>
            <p:cNvSpPr txBox="1">
              <a:spLocks noChangeArrowheads="1"/>
            </p:cNvSpPr>
            <p:nvPr/>
          </p:nvSpPr>
          <p:spPr bwMode="auto">
            <a:xfrm>
              <a:off x="12126764" y="5245607"/>
              <a:ext cx="3297446" cy="717797"/>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600" b="1" dirty="0">
                  <a:effectLst/>
                  <a:latin typeface="Tahoma" panose="020B0604030504040204" pitchFamily="34" charset="0"/>
                  <a:ea typeface="Tahoma" panose="020B0604030504040204" pitchFamily="34" charset="0"/>
                  <a:cs typeface="Tahoma" panose="020B0604030504040204" pitchFamily="34" charset="0"/>
                </a:rPr>
                <a:t>Complete Data Set</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43,399; ciTBI = 763 (1.76%)</a:t>
              </a:r>
            </a:p>
          </p:txBody>
        </p:sp>
        <p:sp>
          <p:nvSpPr>
            <p:cNvPr id="67" name="Text Box 2">
              <a:extLst>
                <a:ext uri="{FF2B5EF4-FFF2-40B4-BE49-F238E27FC236}">
                  <a16:creationId xmlns:a16="http://schemas.microsoft.com/office/drawing/2014/main" id="{7ECBC3FF-8BF0-4CE6-B4F9-841E3BA78B13}"/>
                </a:ext>
              </a:extLst>
            </p:cNvPr>
            <p:cNvSpPr txBox="1">
              <a:spLocks noChangeArrowheads="1"/>
            </p:cNvSpPr>
            <p:nvPr/>
          </p:nvSpPr>
          <p:spPr bwMode="auto">
            <a:xfrm>
              <a:off x="14881732" y="6067257"/>
              <a:ext cx="1479415" cy="93330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0"/>
                </a:spcAft>
              </a:pPr>
              <a:r>
                <a:rPr lang="en-US" sz="1600" b="1" dirty="0">
                  <a:effectLst/>
                  <a:latin typeface="Tahoma" panose="020B0604030504040204" pitchFamily="34" charset="0"/>
                  <a:ea typeface="Tahoma" panose="020B0604030504040204" pitchFamily="34" charset="0"/>
                  <a:cs typeface="Tahoma" panose="020B0604030504040204" pitchFamily="34" charset="0"/>
                </a:rPr>
                <a:t>ciTBI status unknown</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20</a:t>
              </a:r>
            </a:p>
          </p:txBody>
        </p:sp>
        <p:sp>
          <p:nvSpPr>
            <p:cNvPr id="69" name="Text Box 2">
              <a:extLst>
                <a:ext uri="{FF2B5EF4-FFF2-40B4-BE49-F238E27FC236}">
                  <a16:creationId xmlns:a16="http://schemas.microsoft.com/office/drawing/2014/main" id="{B5598601-4E27-476E-8F38-23C9497B0FE4}"/>
                </a:ext>
              </a:extLst>
            </p:cNvPr>
            <p:cNvSpPr txBox="1">
              <a:spLocks noChangeArrowheads="1"/>
            </p:cNvSpPr>
            <p:nvPr/>
          </p:nvSpPr>
          <p:spPr bwMode="auto">
            <a:xfrm>
              <a:off x="12649141" y="6755364"/>
              <a:ext cx="2116451" cy="712636"/>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43,379; </a:t>
              </a: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ciTBI = 743 (1.76%)</a:t>
              </a:r>
            </a:p>
          </p:txBody>
        </p:sp>
        <p:sp>
          <p:nvSpPr>
            <p:cNvPr id="70" name="Text Box 2">
              <a:extLst>
                <a:ext uri="{FF2B5EF4-FFF2-40B4-BE49-F238E27FC236}">
                  <a16:creationId xmlns:a16="http://schemas.microsoft.com/office/drawing/2014/main" id="{8FB78BD6-5740-43EF-8E49-E2E96D51438C}"/>
                </a:ext>
              </a:extLst>
            </p:cNvPr>
            <p:cNvSpPr txBox="1">
              <a:spLocks noChangeArrowheads="1"/>
            </p:cNvSpPr>
            <p:nvPr/>
          </p:nvSpPr>
          <p:spPr bwMode="auto">
            <a:xfrm>
              <a:off x="12985118" y="7688831"/>
              <a:ext cx="1509306" cy="65462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600" b="1" dirty="0">
                  <a:effectLst/>
                  <a:latin typeface="Tahoma" panose="020B0604030504040204" pitchFamily="34" charset="0"/>
                  <a:ea typeface="Tahoma" panose="020B0604030504040204" pitchFamily="34" charset="0"/>
                  <a:cs typeface="Tahoma" panose="020B0604030504040204" pitchFamily="34" charset="0"/>
                </a:rPr>
                <a:t>GCS = 14,15</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41, 487</a:t>
              </a:r>
            </a:p>
          </p:txBody>
        </p:sp>
        <p:sp>
          <p:nvSpPr>
            <p:cNvPr id="71" name="Text Box 2">
              <a:extLst>
                <a:ext uri="{FF2B5EF4-FFF2-40B4-BE49-F238E27FC236}">
                  <a16:creationId xmlns:a16="http://schemas.microsoft.com/office/drawing/2014/main" id="{6EE1B40D-629B-4460-98ED-86D9D8E85063}"/>
                </a:ext>
              </a:extLst>
            </p:cNvPr>
            <p:cNvSpPr txBox="1">
              <a:spLocks noChangeArrowheads="1"/>
            </p:cNvSpPr>
            <p:nvPr/>
          </p:nvSpPr>
          <p:spPr bwMode="auto">
            <a:xfrm>
              <a:off x="14596708" y="7902104"/>
              <a:ext cx="2261724" cy="12227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0"/>
                </a:spcAft>
              </a:pPr>
              <a:r>
                <a:rPr lang="en-US" sz="1600" b="1" dirty="0">
                  <a:effectLst/>
                  <a:latin typeface="Tahoma" panose="020B0604030504040204" pitchFamily="34" charset="0"/>
                  <a:ea typeface="Tahoma" panose="020B0604030504040204" pitchFamily="34" charset="0"/>
                  <a:cs typeface="Tahoma" panose="020B0604030504040204" pitchFamily="34" charset="0"/>
                </a:rPr>
                <a:t>Clinically Apparent Skull Fracture</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381; </a:t>
              </a: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ciTBI = 67(14.9%)</a:t>
              </a:r>
            </a:p>
          </p:txBody>
        </p:sp>
        <p:cxnSp>
          <p:nvCxnSpPr>
            <p:cNvPr id="72" name="Straight Arrow Connector 71">
              <a:extLst>
                <a:ext uri="{FF2B5EF4-FFF2-40B4-BE49-F238E27FC236}">
                  <a16:creationId xmlns:a16="http://schemas.microsoft.com/office/drawing/2014/main" id="{1BAC7D74-DBC6-4E1E-BCA7-39494240377C}"/>
                </a:ext>
              </a:extLst>
            </p:cNvPr>
            <p:cNvCxnSpPr>
              <a:cxnSpLocks/>
            </p:cNvCxnSpPr>
            <p:nvPr/>
          </p:nvCxnSpPr>
          <p:spPr>
            <a:xfrm>
              <a:off x="13707366" y="5968032"/>
              <a:ext cx="4271" cy="783118"/>
            </a:xfrm>
            <a:prstGeom prst="straightConnector1">
              <a:avLst/>
            </a:prstGeom>
            <a:noFill/>
            <a:ln w="9525" cap="flat" cmpd="sng" algn="ctr">
              <a:solidFill>
                <a:schemeClr val="tx1"/>
              </a:solidFill>
              <a:prstDash val="solid"/>
              <a:tailEnd type="triangle"/>
            </a:ln>
            <a:effectLst/>
          </p:spPr>
        </p:cxnSp>
        <p:cxnSp>
          <p:nvCxnSpPr>
            <p:cNvPr id="73" name="Straight Arrow Connector 72">
              <a:extLst>
                <a:ext uri="{FF2B5EF4-FFF2-40B4-BE49-F238E27FC236}">
                  <a16:creationId xmlns:a16="http://schemas.microsoft.com/office/drawing/2014/main" id="{5881E8F3-F879-48FF-8748-DE6C7604A2D0}"/>
                </a:ext>
              </a:extLst>
            </p:cNvPr>
            <p:cNvCxnSpPr>
              <a:cxnSpLocks/>
            </p:cNvCxnSpPr>
            <p:nvPr/>
          </p:nvCxnSpPr>
          <p:spPr>
            <a:xfrm>
              <a:off x="13714429" y="7472671"/>
              <a:ext cx="0" cy="215169"/>
            </a:xfrm>
            <a:prstGeom prst="straightConnector1">
              <a:avLst/>
            </a:prstGeom>
            <a:noFill/>
            <a:ln w="9525" cap="flat" cmpd="sng" algn="ctr">
              <a:solidFill>
                <a:schemeClr val="tx1"/>
              </a:solidFill>
              <a:prstDash val="solid"/>
              <a:tailEnd type="triangle"/>
            </a:ln>
            <a:effectLst/>
          </p:spPr>
        </p:cxnSp>
        <p:cxnSp>
          <p:nvCxnSpPr>
            <p:cNvPr id="74" name="Straight Connector 73">
              <a:extLst>
                <a:ext uri="{FF2B5EF4-FFF2-40B4-BE49-F238E27FC236}">
                  <a16:creationId xmlns:a16="http://schemas.microsoft.com/office/drawing/2014/main" id="{21A242DF-7F99-4D9C-999B-57EBE406589A}"/>
                </a:ext>
              </a:extLst>
            </p:cNvPr>
            <p:cNvCxnSpPr>
              <a:cxnSpLocks/>
            </p:cNvCxnSpPr>
            <p:nvPr/>
          </p:nvCxnSpPr>
          <p:spPr>
            <a:xfrm flipH="1">
              <a:off x="13714428" y="8342741"/>
              <a:ext cx="1" cy="985339"/>
            </a:xfrm>
            <a:prstGeom prst="line">
              <a:avLst/>
            </a:prstGeom>
            <a:ln/>
          </p:spPr>
          <p:style>
            <a:lnRef idx="1">
              <a:schemeClr val="dk1"/>
            </a:lnRef>
            <a:fillRef idx="0">
              <a:schemeClr val="dk1"/>
            </a:fillRef>
            <a:effectRef idx="0">
              <a:schemeClr val="dk1"/>
            </a:effectRef>
            <a:fontRef idx="minor">
              <a:schemeClr val="tx1"/>
            </a:fontRef>
          </p:style>
        </p:cxnSp>
        <p:cxnSp>
          <p:nvCxnSpPr>
            <p:cNvPr id="75" name="Straight Connector 74">
              <a:extLst>
                <a:ext uri="{FF2B5EF4-FFF2-40B4-BE49-F238E27FC236}">
                  <a16:creationId xmlns:a16="http://schemas.microsoft.com/office/drawing/2014/main" id="{6A86C5EE-029D-4B67-BDAE-69C5C123E71C}"/>
                </a:ext>
              </a:extLst>
            </p:cNvPr>
            <p:cNvCxnSpPr/>
            <p:nvPr/>
          </p:nvCxnSpPr>
          <p:spPr>
            <a:xfrm>
              <a:off x="12199954" y="9328080"/>
              <a:ext cx="3028950" cy="0"/>
            </a:xfrm>
            <a:prstGeom prst="line">
              <a:avLst/>
            </a:prstGeom>
            <a:noFill/>
            <a:ln w="9525" cap="flat" cmpd="sng" algn="ctr">
              <a:solidFill>
                <a:schemeClr val="tx1"/>
              </a:solidFill>
              <a:prstDash val="solid"/>
            </a:ln>
            <a:effectLst/>
          </p:spPr>
        </p:cxnSp>
        <p:sp>
          <p:nvSpPr>
            <p:cNvPr id="76" name="Text Box 2">
              <a:extLst>
                <a:ext uri="{FF2B5EF4-FFF2-40B4-BE49-F238E27FC236}">
                  <a16:creationId xmlns:a16="http://schemas.microsoft.com/office/drawing/2014/main" id="{BA33DA26-7803-4DA2-92A9-03A699B53458}"/>
                </a:ext>
              </a:extLst>
            </p:cNvPr>
            <p:cNvSpPr txBox="1">
              <a:spLocks noChangeArrowheads="1"/>
            </p:cNvSpPr>
            <p:nvPr/>
          </p:nvSpPr>
          <p:spPr bwMode="auto">
            <a:xfrm>
              <a:off x="10802904" y="9517037"/>
              <a:ext cx="2849733" cy="64854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0" marR="0" algn="ctr">
                <a:lnSpc>
                  <a:spcPct val="115000"/>
                </a:lnSpc>
                <a:spcBef>
                  <a:spcPts val="0"/>
                </a:spcBef>
                <a:spcAft>
                  <a:spcPts val="0"/>
                </a:spcAft>
              </a:pPr>
              <a:r>
                <a:rPr lang="en-US" sz="1600" b="1" dirty="0">
                  <a:effectLst/>
                  <a:latin typeface="Tahoma" panose="020B0604030504040204" pitchFamily="34" charset="0"/>
                  <a:ea typeface="Tahoma" panose="020B0604030504040204" pitchFamily="34" charset="0"/>
                  <a:cs typeface="Tahoma" panose="020B0604030504040204" pitchFamily="34" charset="0"/>
                </a:rPr>
                <a:t>GCS = 14</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1230; ciTBI = 77(6.2%)</a:t>
              </a:r>
            </a:p>
          </p:txBody>
        </p:sp>
        <p:sp>
          <p:nvSpPr>
            <p:cNvPr id="77" name="Text Box 2">
              <a:extLst>
                <a:ext uri="{FF2B5EF4-FFF2-40B4-BE49-F238E27FC236}">
                  <a16:creationId xmlns:a16="http://schemas.microsoft.com/office/drawing/2014/main" id="{70BA7D17-9FED-44D1-B0A1-B6A22AF444A4}"/>
                </a:ext>
              </a:extLst>
            </p:cNvPr>
            <p:cNvSpPr txBox="1">
              <a:spLocks noChangeArrowheads="1"/>
            </p:cNvSpPr>
            <p:nvPr/>
          </p:nvSpPr>
          <p:spPr bwMode="auto">
            <a:xfrm>
              <a:off x="13807046" y="9517037"/>
              <a:ext cx="3116540" cy="65133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0"/>
                </a:spcAft>
              </a:pPr>
              <a:r>
                <a:rPr lang="en-US" sz="1600" b="1" dirty="0">
                  <a:effectLst/>
                  <a:latin typeface="Tahoma" panose="020B0604030504040204" pitchFamily="34" charset="0"/>
                  <a:ea typeface="Tahoma" panose="020B0604030504040204" pitchFamily="34" charset="0"/>
                  <a:cs typeface="Tahoma" panose="020B0604030504040204" pitchFamily="34" charset="0"/>
                </a:rPr>
                <a:t>GCS = 15</a:t>
              </a:r>
              <a:endParaRPr lang="en-US" sz="16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600" dirty="0">
                  <a:effectLst/>
                  <a:latin typeface="Tahoma" panose="020B0604030504040204" pitchFamily="34" charset="0"/>
                  <a:ea typeface="Tahoma" panose="020B0604030504040204" pitchFamily="34" charset="0"/>
                  <a:cs typeface="Tahoma" panose="020B0604030504040204" pitchFamily="34" charset="0"/>
                </a:rPr>
                <a:t>N = 39,876; ciTBI = 192(.48%)</a:t>
              </a:r>
            </a:p>
          </p:txBody>
        </p:sp>
        <p:cxnSp>
          <p:nvCxnSpPr>
            <p:cNvPr id="79" name="Straight Arrow Connector 78">
              <a:extLst>
                <a:ext uri="{FF2B5EF4-FFF2-40B4-BE49-F238E27FC236}">
                  <a16:creationId xmlns:a16="http://schemas.microsoft.com/office/drawing/2014/main" id="{A1C11F84-C986-47A2-869C-B822BB0F26A3}"/>
                </a:ext>
              </a:extLst>
            </p:cNvPr>
            <p:cNvCxnSpPr>
              <a:cxnSpLocks/>
            </p:cNvCxnSpPr>
            <p:nvPr/>
          </p:nvCxnSpPr>
          <p:spPr>
            <a:xfrm>
              <a:off x="15229192" y="9324909"/>
              <a:ext cx="0" cy="186852"/>
            </a:xfrm>
            <a:prstGeom prst="straightConnector1">
              <a:avLst/>
            </a:prstGeom>
            <a:noFill/>
            <a:ln w="9525" cap="flat" cmpd="sng" algn="ctr">
              <a:solidFill>
                <a:schemeClr val="tx1"/>
              </a:solidFill>
              <a:prstDash val="solid"/>
              <a:tailEnd type="triangle"/>
            </a:ln>
            <a:effectLst/>
          </p:spPr>
        </p:cxnSp>
        <p:cxnSp>
          <p:nvCxnSpPr>
            <p:cNvPr id="80" name="Straight Connector 79">
              <a:extLst>
                <a:ext uri="{FF2B5EF4-FFF2-40B4-BE49-F238E27FC236}">
                  <a16:creationId xmlns:a16="http://schemas.microsoft.com/office/drawing/2014/main" id="{7FB7A01D-8DE5-4DD8-9BB1-CD1989E7EB67}"/>
                </a:ext>
              </a:extLst>
            </p:cNvPr>
            <p:cNvCxnSpPr>
              <a:cxnSpLocks/>
            </p:cNvCxnSpPr>
            <p:nvPr/>
          </p:nvCxnSpPr>
          <p:spPr>
            <a:xfrm flipH="1" flipV="1">
              <a:off x="13707367" y="6326023"/>
              <a:ext cx="1174365" cy="13662"/>
            </a:xfrm>
            <a:prstGeom prst="line">
              <a:avLst/>
            </a:prstGeom>
            <a:noFill/>
            <a:ln w="9525" cap="flat" cmpd="sng" algn="ctr">
              <a:solidFill>
                <a:schemeClr val="tx1"/>
              </a:solidFill>
              <a:prstDash val="solid"/>
            </a:ln>
            <a:effectLst/>
          </p:spPr>
        </p:cxnSp>
        <p:cxnSp>
          <p:nvCxnSpPr>
            <p:cNvPr id="81" name="Straight Connector 80">
              <a:extLst>
                <a:ext uri="{FF2B5EF4-FFF2-40B4-BE49-F238E27FC236}">
                  <a16:creationId xmlns:a16="http://schemas.microsoft.com/office/drawing/2014/main" id="{BFD1CE04-F8B5-403D-A51E-81E1A87C757E}"/>
                </a:ext>
              </a:extLst>
            </p:cNvPr>
            <p:cNvCxnSpPr>
              <a:cxnSpLocks/>
              <a:stCxn id="71" idx="1"/>
            </p:cNvCxnSpPr>
            <p:nvPr/>
          </p:nvCxnSpPr>
          <p:spPr>
            <a:xfrm flipH="1">
              <a:off x="13714429" y="8513462"/>
              <a:ext cx="882278" cy="0"/>
            </a:xfrm>
            <a:prstGeom prst="line">
              <a:avLst/>
            </a:prstGeom>
            <a:ln/>
          </p:spPr>
          <p:style>
            <a:lnRef idx="1">
              <a:schemeClr val="dk1"/>
            </a:lnRef>
            <a:fillRef idx="0">
              <a:schemeClr val="dk1"/>
            </a:fillRef>
            <a:effectRef idx="0">
              <a:schemeClr val="dk1"/>
            </a:effectRef>
            <a:fontRef idx="minor">
              <a:schemeClr val="tx1"/>
            </a:fontRef>
          </p:style>
        </p:cxnSp>
      </p:grpSp>
      <p:sp>
        <p:nvSpPr>
          <p:cNvPr id="82" name="Rectangle 1">
            <a:extLst>
              <a:ext uri="{FF2B5EF4-FFF2-40B4-BE49-F238E27FC236}">
                <a16:creationId xmlns:a16="http://schemas.microsoft.com/office/drawing/2014/main" id="{F680F1F8-4236-4EE1-BBAD-4CDC568DC8A0}"/>
              </a:ext>
            </a:extLst>
          </p:cNvPr>
          <p:cNvSpPr>
            <a:spLocks noChangeArrowheads="1"/>
          </p:cNvSpPr>
          <p:nvPr/>
        </p:nvSpPr>
        <p:spPr bwMode="auto">
          <a:xfrm>
            <a:off x="7369691" y="3394684"/>
            <a:ext cx="6280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Figure 1. Flowchart</a:t>
            </a:r>
          </a:p>
        </p:txBody>
      </p:sp>
      <p:sp>
        <p:nvSpPr>
          <p:cNvPr id="84" name="Rectangle 1">
            <a:extLst>
              <a:ext uri="{FF2B5EF4-FFF2-40B4-BE49-F238E27FC236}">
                <a16:creationId xmlns:a16="http://schemas.microsoft.com/office/drawing/2014/main" id="{47CE2DD7-F2DD-4755-B732-6902FEACDAAE}"/>
              </a:ext>
            </a:extLst>
          </p:cNvPr>
          <p:cNvSpPr>
            <a:spLocks noChangeArrowheads="1"/>
          </p:cNvSpPr>
          <p:nvPr/>
        </p:nvSpPr>
        <p:spPr bwMode="auto">
          <a:xfrm>
            <a:off x="7180901" y="12112101"/>
            <a:ext cx="628054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effectLst/>
                <a:latin typeface="Tahoma" panose="020B0604030504040204" pitchFamily="34" charset="0"/>
                <a:ea typeface="Tahoma" panose="020B0604030504040204" pitchFamily="34" charset="0"/>
                <a:cs typeface="Tahoma" panose="020B0604030504040204" pitchFamily="34" charset="0"/>
              </a:rPr>
              <a:t>Table 2. ML Algorithms Utilized and their Functions </a:t>
            </a:r>
          </a:p>
        </p:txBody>
      </p:sp>
      <p:sp>
        <p:nvSpPr>
          <p:cNvPr id="87" name="Text Placeholder 52">
            <a:extLst>
              <a:ext uri="{FF2B5EF4-FFF2-40B4-BE49-F238E27FC236}">
                <a16:creationId xmlns:a16="http://schemas.microsoft.com/office/drawing/2014/main" id="{109D0B3D-753A-4CC2-BA1C-46FF4ABA160F}"/>
              </a:ext>
            </a:extLst>
          </p:cNvPr>
          <p:cNvSpPr txBox="1">
            <a:spLocks/>
          </p:cNvSpPr>
          <p:nvPr/>
        </p:nvSpPr>
        <p:spPr>
          <a:xfrm>
            <a:off x="13967341" y="11396460"/>
            <a:ext cx="6282530" cy="510016"/>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285750" indent="-285750">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None of the ML models was superior to the no information rate.</a:t>
            </a:r>
          </a:p>
        </p:txBody>
      </p:sp>
      <p:sp>
        <p:nvSpPr>
          <p:cNvPr id="88" name="Text Placeholder 52">
            <a:extLst>
              <a:ext uri="{FF2B5EF4-FFF2-40B4-BE49-F238E27FC236}">
                <a16:creationId xmlns:a16="http://schemas.microsoft.com/office/drawing/2014/main" id="{1ADBC6A8-26D4-414C-988E-262DF93CB9CC}"/>
              </a:ext>
            </a:extLst>
          </p:cNvPr>
          <p:cNvSpPr txBox="1">
            <a:spLocks/>
          </p:cNvSpPr>
          <p:nvPr/>
        </p:nvSpPr>
        <p:spPr>
          <a:xfrm>
            <a:off x="13917769" y="3299827"/>
            <a:ext cx="6282530" cy="1248680"/>
          </a:xfrm>
          <a:prstGeom prst="rect">
            <a:avLst/>
          </a:prstGeom>
        </p:spPr>
        <p:txBody>
          <a:bodyPr wrap="square" lIns="130622" tIns="130622" rIns="130622" bIns="130622">
            <a:spAutoFit/>
          </a:bodyPr>
          <a:lstStyle>
            <a:lvl1pPr marL="0" marR="0" indent="0" algn="l" defTabSz="2507943" rtl="0" eaLnBrk="1" fontAlgn="auto" latinLnBrk="0" hangingPunct="1">
              <a:lnSpc>
                <a:spcPct val="100000"/>
              </a:lnSpc>
              <a:spcBef>
                <a:spcPct val="20000"/>
              </a:spcBef>
              <a:spcAft>
                <a:spcPts val="0"/>
              </a:spcAft>
              <a:buClrTx/>
              <a:buSzTx/>
              <a:buFont typeface="Arial" pitchFamily="34" charset="0"/>
              <a:buNone/>
              <a:tabLst/>
              <a:defRPr sz="1400" kern="1200">
                <a:solidFill>
                  <a:schemeClr val="tx1"/>
                </a:solidFill>
                <a:latin typeface="+mn-lt"/>
                <a:ea typeface="+mn-ea"/>
                <a:cs typeface="+mn-cs"/>
              </a:defRPr>
            </a:lvl1pPr>
            <a:lvl2pPr marL="849043"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2pPr>
            <a:lvl3pPr marL="1175598" indent="-326555"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3pPr>
            <a:lvl4pPr marL="1534809" indent="-359211"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4pPr>
            <a:lvl5pPr marL="1796053" indent="-261244" algn="l" defTabSz="2507943" rtl="0" eaLnBrk="1" latinLnBrk="0" hangingPunct="1">
              <a:spcBef>
                <a:spcPct val="20000"/>
              </a:spcBef>
              <a:buFont typeface="Arial" pitchFamily="34" charset="0"/>
              <a:buChar char="»"/>
              <a:defRPr sz="1400" kern="1200">
                <a:solidFill>
                  <a:schemeClr val="tx1"/>
                </a:solidFill>
                <a:latin typeface="Trebuchet MS" pitchFamily="34" charset="0"/>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pPr marL="285750" indent="-285750" algn="just">
              <a:buFont typeface="Arial" panose="020B0604020202020204" pitchFamily="34" charset="0"/>
              <a:buChar char="•"/>
            </a:pPr>
            <a:r>
              <a:rPr lang="en-US" sz="1600" dirty="0">
                <a:latin typeface="Tahoma" panose="020B0604030504040204" pitchFamily="34" charset="0"/>
                <a:ea typeface="Tahoma" panose="020B0604030504040204" pitchFamily="34" charset="0"/>
                <a:cs typeface="Tahoma" panose="020B0604030504040204" pitchFamily="34" charset="0"/>
              </a:rPr>
              <a:t>For those patients without clinical evidence of skull fractures, the rates of ciTBI for GCS 14 and GCS 15 were significantly different (χ</a:t>
            </a:r>
            <a:r>
              <a:rPr lang="en-US" sz="1600" baseline="30000" dirty="0">
                <a:latin typeface="Tahoma" panose="020B0604030504040204" pitchFamily="34" charset="0"/>
                <a:ea typeface="Tahoma" panose="020B0604030504040204" pitchFamily="34" charset="0"/>
                <a:cs typeface="Tahoma" panose="020B0604030504040204" pitchFamily="34" charset="0"/>
              </a:rPr>
              <a:t>2</a:t>
            </a:r>
            <a:r>
              <a:rPr lang="en-US" sz="1600" dirty="0">
                <a:latin typeface="Tahoma" panose="020B0604030504040204" pitchFamily="34" charset="0"/>
                <a:ea typeface="Tahoma" panose="020B0604030504040204" pitchFamily="34" charset="0"/>
                <a:cs typeface="Tahoma" panose="020B0604030504040204" pitchFamily="34" charset="0"/>
              </a:rPr>
              <a:t> = 604.02, p &lt;.0001) and were modeled separately</a:t>
            </a:r>
            <a:r>
              <a:rPr lang="en-US" sz="1600" dirty="0">
                <a:solidFill>
                  <a:schemeClr val="bg2">
                    <a:lumMod val="25000"/>
                  </a:schemeClr>
                </a:solidFill>
                <a:latin typeface="Tahoma" panose="020B0604030504040204" pitchFamily="34" charset="0"/>
                <a:ea typeface="Tahoma" panose="020B0604030504040204" pitchFamily="34" charset="0"/>
                <a:cs typeface="Tahoma" panose="020B0604030504040204" pitchFamily="34" charset="0"/>
              </a:rPr>
              <a:t>.</a:t>
            </a:r>
          </a:p>
        </p:txBody>
      </p:sp>
      <p:sp>
        <p:nvSpPr>
          <p:cNvPr id="85" name="Text Placeholder 4">
            <a:extLst>
              <a:ext uri="{FF2B5EF4-FFF2-40B4-BE49-F238E27FC236}">
                <a16:creationId xmlns:a16="http://schemas.microsoft.com/office/drawing/2014/main" id="{682E4B0B-B6E5-45D7-915C-FA6E03B7C055}"/>
              </a:ext>
            </a:extLst>
          </p:cNvPr>
          <p:cNvSpPr txBox="1">
            <a:spLocks/>
          </p:cNvSpPr>
          <p:nvPr/>
        </p:nvSpPr>
        <p:spPr>
          <a:xfrm>
            <a:off x="579424" y="10253504"/>
            <a:ext cx="6291513" cy="382517"/>
          </a:xfrm>
          <a:prstGeom prst="rect">
            <a:avLst/>
          </a:prstGeom>
          <a:solidFill>
            <a:srgbClr val="002855"/>
          </a:solidFill>
        </p:spPr>
        <p:txBody>
          <a:bodyPr wrap="square" lIns="52249" tIns="52249" rIns="52249" bIns="52249" anchor="ctr" anchorCtr="0">
            <a:spAutoFit/>
          </a:bodyPr>
          <a:lstStyle>
            <a:lvl1pPr marL="940479" indent="-940479" algn="ctr" defTabSz="2507943" rtl="0" eaLnBrk="1" latinLnBrk="0" hangingPunct="1">
              <a:spcBef>
                <a:spcPct val="20000"/>
              </a:spcBef>
              <a:buFont typeface="Arial" pitchFamily="34" charset="0"/>
              <a:buNone/>
              <a:defRPr sz="1800" b="1" u="none" kern="1200" baseline="0">
                <a:solidFill>
                  <a:schemeClr val="bg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a:lstStyle>
          <a:p>
            <a:r>
              <a:rPr lang="en-US" dirty="0"/>
              <a:t>METHODS</a:t>
            </a:r>
          </a:p>
        </p:txBody>
      </p:sp>
      <p:sp>
        <p:nvSpPr>
          <p:cNvPr id="83" name="Picture Placeholder 82">
            <a:extLst>
              <a:ext uri="{FF2B5EF4-FFF2-40B4-BE49-F238E27FC236}">
                <a16:creationId xmlns:a16="http://schemas.microsoft.com/office/drawing/2014/main" id="{75404171-972A-4CDF-B3E0-46ECE394CAB8}"/>
              </a:ext>
            </a:extLst>
          </p:cNvPr>
          <p:cNvSpPr>
            <a:spLocks noGrp="1"/>
          </p:cNvSpPr>
          <p:nvPr>
            <p:ph type="pic" sz="quarter" idx="134"/>
          </p:nvPr>
        </p:nvSpPr>
        <p:spPr/>
      </p:sp>
      <p:pic>
        <p:nvPicPr>
          <p:cNvPr id="93" name="Picture Placeholder 92" descr="A picture containing drawing&#10;&#10;Description automatically generated">
            <a:extLst>
              <a:ext uri="{FF2B5EF4-FFF2-40B4-BE49-F238E27FC236}">
                <a16:creationId xmlns:a16="http://schemas.microsoft.com/office/drawing/2014/main" id="{B7DF0759-00C8-46D7-A4CD-7E16460915D2}"/>
              </a:ext>
            </a:extLst>
          </p:cNvPr>
          <p:cNvPicPr>
            <a:picLocks noGrp="1" noChangeAspect="1"/>
          </p:cNvPicPr>
          <p:nvPr>
            <p:ph type="pic" sz="quarter" idx="18"/>
          </p:nvPr>
        </p:nvPicPr>
        <p:blipFill rotWithShape="1">
          <a:blip r:embed="rId4" cstate="print">
            <a:extLst>
              <a:ext uri="{28A0092B-C50C-407E-A947-70E740481C1C}">
                <a14:useLocalDpi xmlns:a14="http://schemas.microsoft.com/office/drawing/2010/main" val="0"/>
              </a:ext>
            </a:extLst>
          </a:blip>
          <a:srcRect l="-1181" r="3884"/>
          <a:stretch/>
        </p:blipFill>
        <p:spPr>
          <a:xfrm>
            <a:off x="23591520" y="821786"/>
            <a:ext cx="3291840" cy="1250254"/>
          </a:xfrm>
        </p:spPr>
      </p:pic>
      <p:sp>
        <p:nvSpPr>
          <p:cNvPr id="96" name="TextBox 95">
            <a:extLst>
              <a:ext uri="{FF2B5EF4-FFF2-40B4-BE49-F238E27FC236}">
                <a16:creationId xmlns:a16="http://schemas.microsoft.com/office/drawing/2014/main" id="{D00C9592-56BD-4482-85D4-46A8FF7616D7}"/>
              </a:ext>
            </a:extLst>
          </p:cNvPr>
          <p:cNvSpPr txBox="1"/>
          <p:nvPr/>
        </p:nvSpPr>
        <p:spPr>
          <a:xfrm>
            <a:off x="658384" y="11066024"/>
            <a:ext cx="6007955" cy="1608710"/>
          </a:xfrm>
          <a:prstGeom prst="rect">
            <a:avLst/>
          </a:prstGeom>
          <a:noFill/>
        </p:spPr>
        <p:txBody>
          <a:bodyPr wrap="square" rtlCol="0">
            <a:spAutoFit/>
          </a:bodyPr>
          <a:lstStyle/>
          <a:p>
            <a:pPr algn="just"/>
            <a:r>
              <a:rPr lang="en-US" altLang="en-US" sz="1600" dirty="0">
                <a:latin typeface="Tahoma" panose="020B0604030504040204" pitchFamily="34" charset="0"/>
                <a:ea typeface="Tahoma" panose="020B0604030504040204" pitchFamily="34" charset="0"/>
                <a:cs typeface="Tahoma" panose="020B0604030504040204" pitchFamily="34" charset="0"/>
              </a:rPr>
              <a:t>The PECARN head injury rule states that if a child, having suffered blunt force head trauma, has none of these clinical features they are considered very low-risk for a ciTBI.</a:t>
            </a:r>
            <a:r>
              <a:rPr lang="en-US" altLang="en-US" sz="1600" baseline="30000" dirty="0">
                <a:latin typeface="Tahoma" panose="020B0604030504040204" pitchFamily="34" charset="0"/>
                <a:ea typeface="Tahoma" panose="020B0604030504040204" pitchFamily="34" charset="0"/>
                <a:cs typeface="Tahoma" panose="020B0604030504040204" pitchFamily="34" charset="0"/>
              </a:rPr>
              <a:t>1</a:t>
            </a:r>
          </a:p>
          <a:p>
            <a:endParaRPr lang="en-US" dirty="0"/>
          </a:p>
        </p:txBody>
      </p:sp>
      <p:cxnSp>
        <p:nvCxnSpPr>
          <p:cNvPr id="99" name="Straight Arrow Connector 98">
            <a:extLst>
              <a:ext uri="{FF2B5EF4-FFF2-40B4-BE49-F238E27FC236}">
                <a16:creationId xmlns:a16="http://schemas.microsoft.com/office/drawing/2014/main" id="{6E06C293-A903-4964-B04B-525EAC4E2F9E}"/>
              </a:ext>
            </a:extLst>
          </p:cNvPr>
          <p:cNvCxnSpPr>
            <a:cxnSpLocks/>
          </p:cNvCxnSpPr>
          <p:nvPr/>
        </p:nvCxnSpPr>
        <p:spPr>
          <a:xfrm>
            <a:off x="8747784" y="7870479"/>
            <a:ext cx="0" cy="182814"/>
          </a:xfrm>
          <a:prstGeom prst="straightConnector1">
            <a:avLst/>
          </a:prstGeom>
          <a:noFill/>
          <a:ln w="9525" cap="flat" cmpd="sng" algn="ctr">
            <a:solidFill>
              <a:schemeClr val="tx1">
                <a:lumMod val="95000"/>
                <a:lumOff val="5000"/>
              </a:schemeClr>
            </a:solidFill>
            <a:prstDash val="solid"/>
            <a:tailEnd type="triangle"/>
          </a:ln>
          <a:effectLst/>
        </p:spPr>
      </p:cxnSp>
      <p:graphicFrame>
        <p:nvGraphicFramePr>
          <p:cNvPr id="110" name="Table 109">
            <a:extLst>
              <a:ext uri="{FF2B5EF4-FFF2-40B4-BE49-F238E27FC236}">
                <a16:creationId xmlns:a16="http://schemas.microsoft.com/office/drawing/2014/main" id="{D25DABF9-E147-4FDD-85CC-B016CC99D3F8}"/>
              </a:ext>
            </a:extLst>
          </p:cNvPr>
          <p:cNvGraphicFramePr>
            <a:graphicFrameLocks noGrp="1"/>
          </p:cNvGraphicFramePr>
          <p:nvPr>
            <p:extLst>
              <p:ext uri="{D42A27DB-BD31-4B8C-83A1-F6EECF244321}">
                <p14:modId xmlns:p14="http://schemas.microsoft.com/office/powerpoint/2010/main" val="2850232546"/>
              </p:ext>
            </p:extLst>
          </p:nvPr>
        </p:nvGraphicFramePr>
        <p:xfrm>
          <a:off x="709584" y="11998036"/>
          <a:ext cx="6054236" cy="3802380"/>
        </p:xfrm>
        <a:graphic>
          <a:graphicData uri="http://schemas.openxmlformats.org/drawingml/2006/table">
            <a:tbl>
              <a:tblPr/>
              <a:tblGrid>
                <a:gridCol w="437806">
                  <a:extLst>
                    <a:ext uri="{9D8B030D-6E8A-4147-A177-3AD203B41FA5}">
                      <a16:colId xmlns:a16="http://schemas.microsoft.com/office/drawing/2014/main" val="3936807387"/>
                    </a:ext>
                  </a:extLst>
                </a:gridCol>
                <a:gridCol w="2989592">
                  <a:extLst>
                    <a:ext uri="{9D8B030D-6E8A-4147-A177-3AD203B41FA5}">
                      <a16:colId xmlns:a16="http://schemas.microsoft.com/office/drawing/2014/main" val="1443306093"/>
                    </a:ext>
                  </a:extLst>
                </a:gridCol>
                <a:gridCol w="2626838">
                  <a:extLst>
                    <a:ext uri="{9D8B030D-6E8A-4147-A177-3AD203B41FA5}">
                      <a16:colId xmlns:a16="http://schemas.microsoft.com/office/drawing/2014/main" val="416453746"/>
                    </a:ext>
                  </a:extLst>
                </a:gridCol>
              </a:tblGrid>
              <a:tr h="266700">
                <a:tc>
                  <a:txBody>
                    <a:bodyPr/>
                    <a:lstStyle/>
                    <a:p>
                      <a:pPr algn="l" fontAlgn="b"/>
                      <a:r>
                        <a:rPr lang="en-US" sz="1600" b="0" i="0" u="none" strike="noStrike">
                          <a:solidFill>
                            <a:srgbClr val="000000"/>
                          </a:solidFill>
                          <a:effectLst/>
                          <a:latin typeface="Tahoma" panose="020B0604030504040204" pitchFamily="34" charset="0"/>
                        </a:rPr>
                        <a:t> </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Tahoma" panose="020B0604030504040204" pitchFamily="34" charset="0"/>
                        </a:rPr>
                        <a:t>Age &lt; 2 Years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1" i="0" u="none" strike="noStrike">
                          <a:solidFill>
                            <a:srgbClr val="000000"/>
                          </a:solidFill>
                          <a:effectLst/>
                          <a:latin typeface="Tahoma" panose="020B0604030504040204" pitchFamily="34" charset="0"/>
                        </a:rPr>
                        <a:t>Age ≥ 2 Years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32557915"/>
                  </a:ext>
                </a:extLst>
              </a:tr>
              <a:tr h="266700">
                <a:tc>
                  <a:txBody>
                    <a:bodyPr/>
                    <a:lstStyle/>
                    <a:p>
                      <a:pPr algn="l" fontAlgn="b"/>
                      <a:r>
                        <a:rPr lang="en-US" sz="1600" b="0" i="0" u="none" strike="noStrike">
                          <a:solidFill>
                            <a:srgbClr val="000000"/>
                          </a:solidFill>
                          <a:effectLst/>
                          <a:latin typeface="Tahoma" panose="020B0604030504040204" pitchFamily="34" charset="0"/>
                        </a:rPr>
                        <a:t>1.</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Severe MOI*</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Severe MOI*</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07617398"/>
                  </a:ext>
                </a:extLst>
              </a:tr>
              <a:tr h="266700">
                <a:tc>
                  <a:txBody>
                    <a:bodyPr/>
                    <a:lstStyle/>
                    <a:p>
                      <a:pPr algn="l" fontAlgn="b"/>
                      <a:r>
                        <a:rPr lang="en-US" sz="1600" b="0" i="0" u="none" strike="noStrike">
                          <a:solidFill>
                            <a:srgbClr val="000000"/>
                          </a:solidFill>
                          <a:effectLst/>
                          <a:latin typeface="Tahoma" panose="020B0604030504040204" pitchFamily="34" charset="0"/>
                        </a:rPr>
                        <a:t>2.</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History of LOC ≥ 5 seconds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dirty="0">
                          <a:solidFill>
                            <a:srgbClr val="000000"/>
                          </a:solidFill>
                          <a:effectLst/>
                          <a:latin typeface="Tahoma" panose="020B0604030504040204" pitchFamily="34" charset="0"/>
                        </a:rPr>
                        <a:t>History of any LOC</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2052750"/>
                  </a:ext>
                </a:extLst>
              </a:tr>
              <a:tr h="266700">
                <a:tc>
                  <a:txBody>
                    <a:bodyPr/>
                    <a:lstStyle/>
                    <a:p>
                      <a:pPr algn="l" fontAlgn="b"/>
                      <a:r>
                        <a:rPr lang="en-US" sz="1600" b="0" i="0" u="none" strike="noStrike">
                          <a:solidFill>
                            <a:srgbClr val="000000"/>
                          </a:solidFill>
                          <a:effectLst/>
                          <a:latin typeface="Tahoma" panose="020B0604030504040204" pitchFamily="34" charset="0"/>
                        </a:rPr>
                        <a:t>3.</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GCS &lt; 15 or AMS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History of emesis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715979670"/>
                  </a:ext>
                </a:extLst>
              </a:tr>
              <a:tr h="266700">
                <a:tc>
                  <a:txBody>
                    <a:bodyPr/>
                    <a:lstStyle/>
                    <a:p>
                      <a:pPr algn="l" fontAlgn="b"/>
                      <a:r>
                        <a:rPr lang="en-US" sz="1600" b="0" i="0" u="none" strike="noStrike">
                          <a:solidFill>
                            <a:srgbClr val="000000"/>
                          </a:solidFill>
                          <a:effectLst/>
                          <a:latin typeface="Tahoma" panose="020B0604030504040204" pitchFamily="34" charset="0"/>
                        </a:rPr>
                        <a:t>4.</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Palpable/suspected skull fracture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GCS &lt; 15 or AMS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196913109"/>
                  </a:ext>
                </a:extLst>
              </a:tr>
              <a:tr h="563880">
                <a:tc>
                  <a:txBody>
                    <a:bodyPr/>
                    <a:lstStyle/>
                    <a:p>
                      <a:pPr algn="l" fontAlgn="b"/>
                      <a:r>
                        <a:rPr lang="en-US" sz="1600" b="0" i="0" u="none" strike="noStrike">
                          <a:solidFill>
                            <a:srgbClr val="000000"/>
                          </a:solidFill>
                          <a:effectLst/>
                          <a:latin typeface="Tahoma" panose="020B0604030504040204" pitchFamily="34" charset="0"/>
                        </a:rPr>
                        <a:t>5.</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dirty="0" err="1">
                          <a:solidFill>
                            <a:srgbClr val="000000"/>
                          </a:solidFill>
                          <a:effectLst/>
                          <a:latin typeface="Tahoma" panose="020B0604030504040204" pitchFamily="34" charset="0"/>
                        </a:rPr>
                        <a:t>Tempero</a:t>
                      </a:r>
                      <a:r>
                        <a:rPr lang="en-US" sz="1600" b="0" i="0" u="none" strike="noStrike" dirty="0">
                          <a:solidFill>
                            <a:srgbClr val="000000"/>
                          </a:solidFill>
                          <a:effectLst/>
                          <a:latin typeface="Tahoma" panose="020B0604030504040204" pitchFamily="34" charset="0"/>
                        </a:rPr>
                        <a:t>/parietal/occipital scalp hematoma</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Severe headache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545579299"/>
                  </a:ext>
                </a:extLst>
              </a:tr>
              <a:tr h="243840">
                <a:tc>
                  <a:txBody>
                    <a:bodyPr/>
                    <a:lstStyle/>
                    <a:p>
                      <a:pPr algn="l" fontAlgn="b"/>
                      <a:r>
                        <a:rPr lang="en-US" sz="1600" b="0" i="0" u="none" strike="noStrike">
                          <a:solidFill>
                            <a:srgbClr val="000000"/>
                          </a:solidFill>
                          <a:effectLst/>
                          <a:latin typeface="Tahoma" panose="020B0604030504040204" pitchFamily="34" charset="0"/>
                        </a:rPr>
                        <a:t>6.</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Tahoma" panose="020B0604030504040204" pitchFamily="34" charset="0"/>
                        </a:rPr>
                        <a:t>Acting abnormally per parent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Tahoma" panose="020B0604030504040204" pitchFamily="34" charset="0"/>
                        </a:rPr>
                        <a:t>Signs of basilar skull fracture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5987114"/>
                  </a:ext>
                </a:extLst>
              </a:tr>
              <a:tr h="227886">
                <a:tc gridSpan="3">
                  <a:txBody>
                    <a:bodyPr/>
                    <a:lstStyle/>
                    <a:p>
                      <a:pPr algn="ctr" fontAlgn="b"/>
                      <a:r>
                        <a:rPr lang="en-US" sz="1200" b="0" i="0" u="none" strike="noStrike" dirty="0">
                          <a:solidFill>
                            <a:srgbClr val="000000"/>
                          </a:solidFill>
                          <a:effectLst/>
                          <a:latin typeface="Tahoma" panose="020B0604030504040204" pitchFamily="34" charset="0"/>
                        </a:rPr>
                        <a:t>MOI = Mechanism of Injury;</a:t>
                      </a:r>
                    </a:p>
                    <a:p>
                      <a:pPr algn="ctr" fontAlgn="b"/>
                      <a:r>
                        <a:rPr lang="en-US" sz="1200" b="0" i="0" u="none" strike="noStrike" dirty="0">
                          <a:solidFill>
                            <a:srgbClr val="000000"/>
                          </a:solidFill>
                          <a:effectLst/>
                          <a:latin typeface="Tahoma" panose="020B0604030504040204" pitchFamily="34" charset="0"/>
                        </a:rPr>
                        <a:t> LOC = Loss of Consciousness; </a:t>
                      </a:r>
                    </a:p>
                    <a:p>
                      <a:pPr algn="ctr" fontAlgn="b"/>
                      <a:r>
                        <a:rPr lang="en-US" sz="1200" b="0" i="0" u="none" strike="noStrike" dirty="0">
                          <a:solidFill>
                            <a:srgbClr val="000000"/>
                          </a:solidFill>
                          <a:effectLst/>
                          <a:latin typeface="Tahoma" panose="020B0604030504040204" pitchFamily="34" charset="0"/>
                        </a:rPr>
                        <a:t>GCS = Glasgow Coma Score;</a:t>
                      </a:r>
                    </a:p>
                    <a:p>
                      <a:pPr algn="ctr" fontAlgn="b"/>
                      <a:r>
                        <a:rPr lang="en-US" sz="1200" b="0" i="0" u="none" strike="noStrike" dirty="0">
                          <a:solidFill>
                            <a:srgbClr val="000000"/>
                          </a:solidFill>
                          <a:effectLst/>
                          <a:latin typeface="Tahoma" panose="020B0604030504040204" pitchFamily="34" charset="0"/>
                        </a:rPr>
                        <a:t>AMS = Altered Mental Status;</a:t>
                      </a:r>
                    </a:p>
                    <a:p>
                      <a:pPr algn="ctr" fontAlgn="b"/>
                      <a:r>
                        <a:rPr lang="en-US" sz="1200" b="0" i="0" u="none" strike="noStrike" dirty="0">
                          <a:solidFill>
                            <a:srgbClr val="000000"/>
                          </a:solidFill>
                          <a:effectLst/>
                          <a:latin typeface="Tahoma" panose="020B0604030504040204" pitchFamily="34" charset="0"/>
                        </a:rPr>
                        <a:t>PECARN = Pediatric Emergency Care Applied Research Network                                                    *Severe mechanism defined by motor vehicle crash with patient ejection, death of another passenger, or rollover; pedestrian or bicyclist without helmet struck by a motorized vehicle; falls &gt; 3 feet for those younger than 2 years; falls &gt; 5 feet for those older than 2 years; or head struck by a high-impact object.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15660222"/>
                  </a:ext>
                </a:extLst>
              </a:tr>
            </a:tbl>
          </a:graphicData>
        </a:graphic>
      </p:graphicFrame>
      <p:graphicFrame>
        <p:nvGraphicFramePr>
          <p:cNvPr id="112" name="Table 111">
            <a:extLst>
              <a:ext uri="{FF2B5EF4-FFF2-40B4-BE49-F238E27FC236}">
                <a16:creationId xmlns:a16="http://schemas.microsoft.com/office/drawing/2014/main" id="{60864E67-0BDA-49E7-82EA-D10F1355EC5A}"/>
              </a:ext>
            </a:extLst>
          </p:cNvPr>
          <p:cNvGraphicFramePr>
            <a:graphicFrameLocks noGrp="1"/>
          </p:cNvGraphicFramePr>
          <p:nvPr>
            <p:extLst>
              <p:ext uri="{D42A27DB-BD31-4B8C-83A1-F6EECF244321}">
                <p14:modId xmlns:p14="http://schemas.microsoft.com/office/powerpoint/2010/main" val="2920785174"/>
              </p:ext>
            </p:extLst>
          </p:nvPr>
        </p:nvGraphicFramePr>
        <p:xfrm>
          <a:off x="7410450" y="12516131"/>
          <a:ext cx="5943600" cy="3096113"/>
        </p:xfrm>
        <a:graphic>
          <a:graphicData uri="http://schemas.openxmlformats.org/drawingml/2006/table">
            <a:tbl>
              <a:tblPr/>
              <a:tblGrid>
                <a:gridCol w="2215871">
                  <a:extLst>
                    <a:ext uri="{9D8B030D-6E8A-4147-A177-3AD203B41FA5}">
                      <a16:colId xmlns:a16="http://schemas.microsoft.com/office/drawing/2014/main" val="3942828262"/>
                    </a:ext>
                  </a:extLst>
                </a:gridCol>
                <a:gridCol w="3727729">
                  <a:extLst>
                    <a:ext uri="{9D8B030D-6E8A-4147-A177-3AD203B41FA5}">
                      <a16:colId xmlns:a16="http://schemas.microsoft.com/office/drawing/2014/main" val="633309884"/>
                    </a:ext>
                  </a:extLst>
                </a:gridCol>
              </a:tblGrid>
              <a:tr h="351317">
                <a:tc>
                  <a:txBody>
                    <a:bodyPr/>
                    <a:lstStyle/>
                    <a:p>
                      <a:pPr algn="ctr" fontAlgn="b"/>
                      <a:r>
                        <a:rPr lang="en-US" sz="1600" b="0" i="1" u="none" strike="noStrike">
                          <a:solidFill>
                            <a:srgbClr val="000000"/>
                          </a:solidFill>
                          <a:effectLst/>
                          <a:latin typeface="Tahoma" panose="020B0604030504040204" pitchFamily="34" charset="0"/>
                        </a:rPr>
                        <a:t>Algorithm</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600" b="0" i="1" u="none" strike="noStrike">
                          <a:solidFill>
                            <a:srgbClr val="000000"/>
                          </a:solidFill>
                          <a:effectLst/>
                          <a:latin typeface="Tahoma" panose="020B0604030504040204" pitchFamily="34" charset="0"/>
                        </a:rPr>
                        <a:t>Function</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780762"/>
                  </a:ext>
                </a:extLst>
              </a:tr>
              <a:tr h="351317">
                <a:tc>
                  <a:txBody>
                    <a:bodyPr/>
                    <a:lstStyle/>
                    <a:p>
                      <a:pPr algn="l" fontAlgn="b"/>
                      <a:r>
                        <a:rPr lang="en-US" sz="1600" b="0" i="0" u="none" strike="noStrike">
                          <a:solidFill>
                            <a:srgbClr val="000000"/>
                          </a:solidFill>
                          <a:effectLst/>
                          <a:latin typeface="Tahoma" panose="020B0604030504040204" pitchFamily="34" charset="0"/>
                        </a:rPr>
                        <a:t>Linear Regression (LR)</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b"/>
                      <a:r>
                        <a:rPr lang="en-US" sz="1600" b="0" i="0" u="none" strike="noStrike" dirty="0">
                          <a:solidFill>
                            <a:srgbClr val="000000"/>
                          </a:solidFill>
                          <a:effectLst/>
                          <a:latin typeface="Tahoma" panose="020B0604030504040204" pitchFamily="34" charset="0"/>
                        </a:rPr>
                        <a:t>Provides a Linear Classifier</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74948810"/>
                  </a:ext>
                </a:extLst>
              </a:tr>
              <a:tr h="652447">
                <a:tc>
                  <a:txBody>
                    <a:bodyPr/>
                    <a:lstStyle/>
                    <a:p>
                      <a:pPr algn="l" fontAlgn="b"/>
                      <a:r>
                        <a:rPr lang="en-US" sz="1600" b="0" i="0" u="none" strike="noStrike">
                          <a:solidFill>
                            <a:srgbClr val="000000"/>
                          </a:solidFill>
                          <a:effectLst/>
                          <a:latin typeface="Tahoma" panose="020B0604030504040204" pitchFamily="34" charset="0"/>
                        </a:rPr>
                        <a:t>Classification and Regression Tree (CART)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a:solidFill>
                            <a:srgbClr val="000000"/>
                          </a:solidFill>
                          <a:effectLst/>
                          <a:latin typeface="Tahoma" panose="020B0604030504040204" pitchFamily="34" charset="0"/>
                        </a:rPr>
                        <a:t>Provides an optimized, single descision tree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1418722536"/>
                  </a:ext>
                </a:extLst>
              </a:tr>
              <a:tr h="973651">
                <a:tc>
                  <a:txBody>
                    <a:bodyPr/>
                    <a:lstStyle/>
                    <a:p>
                      <a:pPr algn="l" fontAlgn="b"/>
                      <a:r>
                        <a:rPr lang="en-US" sz="1600" b="0" i="0" u="none" strike="noStrike" dirty="0">
                          <a:solidFill>
                            <a:srgbClr val="000000"/>
                          </a:solidFill>
                          <a:effectLst/>
                          <a:latin typeface="Tahoma" panose="020B0604030504040204" pitchFamily="34" charset="0"/>
                        </a:rPr>
                        <a:t>Random Forest</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0" i="0" u="none" strike="noStrike" dirty="0">
                          <a:solidFill>
                            <a:srgbClr val="000000"/>
                          </a:solidFill>
                          <a:effectLst/>
                          <a:latin typeface="Tahoma" panose="020B0604030504040204" pitchFamily="34" charset="0"/>
                        </a:rPr>
                        <a:t>An ensemble tree algorithm that tests a random selection of predictive variables for each node of multiple trees</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033687618"/>
                  </a:ext>
                </a:extLst>
              </a:tr>
              <a:tr h="767381">
                <a:tc>
                  <a:txBody>
                    <a:bodyPr/>
                    <a:lstStyle/>
                    <a:p>
                      <a:pPr algn="l" fontAlgn="b"/>
                      <a:r>
                        <a:rPr lang="en-US" sz="1600" b="0" i="0" u="none" strike="noStrike" dirty="0">
                          <a:solidFill>
                            <a:srgbClr val="000000"/>
                          </a:solidFill>
                          <a:effectLst/>
                          <a:latin typeface="Tahoma" panose="020B0604030504040204" pitchFamily="34" charset="0"/>
                        </a:rPr>
                        <a:t>Generalized Boosted Machine (GBM)</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a:solidFill>
                            <a:srgbClr val="000000"/>
                          </a:solidFill>
                          <a:effectLst/>
                          <a:latin typeface="Tahoma" panose="020B0604030504040204" pitchFamily="34" charset="0"/>
                        </a:rPr>
                        <a:t>An ensemble tree algorithm that improves each iteration based on the prior tree</a:t>
                      </a:r>
                    </a:p>
                  </a:txBody>
                  <a:tcPr marL="7620" marR="7620" marT="762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885196"/>
                  </a:ext>
                </a:extLst>
              </a:tr>
            </a:tbl>
          </a:graphicData>
        </a:graphic>
      </p:graphicFrame>
      <p:graphicFrame>
        <p:nvGraphicFramePr>
          <p:cNvPr id="194" name="Table 193">
            <a:extLst>
              <a:ext uri="{FF2B5EF4-FFF2-40B4-BE49-F238E27FC236}">
                <a16:creationId xmlns:a16="http://schemas.microsoft.com/office/drawing/2014/main" id="{AC7E4B71-B24B-47E0-84B7-7BD2A0E5A34E}"/>
              </a:ext>
            </a:extLst>
          </p:cNvPr>
          <p:cNvGraphicFramePr>
            <a:graphicFrameLocks noGrp="1"/>
          </p:cNvGraphicFramePr>
          <p:nvPr>
            <p:extLst>
              <p:ext uri="{D42A27DB-BD31-4B8C-83A1-F6EECF244321}">
                <p14:modId xmlns:p14="http://schemas.microsoft.com/office/powerpoint/2010/main" val="33775536"/>
              </p:ext>
            </p:extLst>
          </p:nvPr>
        </p:nvGraphicFramePr>
        <p:xfrm>
          <a:off x="14033049" y="8907852"/>
          <a:ext cx="6055525" cy="2472376"/>
        </p:xfrm>
        <a:graphic>
          <a:graphicData uri="http://schemas.openxmlformats.org/drawingml/2006/table">
            <a:tbl>
              <a:tblPr firstRow="1" firstCol="1" bandRow="1"/>
              <a:tblGrid>
                <a:gridCol w="2022962">
                  <a:extLst>
                    <a:ext uri="{9D8B030D-6E8A-4147-A177-3AD203B41FA5}">
                      <a16:colId xmlns:a16="http://schemas.microsoft.com/office/drawing/2014/main" val="3714172600"/>
                    </a:ext>
                  </a:extLst>
                </a:gridCol>
                <a:gridCol w="1060985">
                  <a:extLst>
                    <a:ext uri="{9D8B030D-6E8A-4147-A177-3AD203B41FA5}">
                      <a16:colId xmlns:a16="http://schemas.microsoft.com/office/drawing/2014/main" val="1674995314"/>
                    </a:ext>
                  </a:extLst>
                </a:gridCol>
                <a:gridCol w="1146546">
                  <a:extLst>
                    <a:ext uri="{9D8B030D-6E8A-4147-A177-3AD203B41FA5}">
                      <a16:colId xmlns:a16="http://schemas.microsoft.com/office/drawing/2014/main" val="2211310926"/>
                    </a:ext>
                  </a:extLst>
                </a:gridCol>
                <a:gridCol w="1062752">
                  <a:extLst>
                    <a:ext uri="{9D8B030D-6E8A-4147-A177-3AD203B41FA5}">
                      <a16:colId xmlns:a16="http://schemas.microsoft.com/office/drawing/2014/main" val="2662295517"/>
                    </a:ext>
                  </a:extLst>
                </a:gridCol>
                <a:gridCol w="762280">
                  <a:extLst>
                    <a:ext uri="{9D8B030D-6E8A-4147-A177-3AD203B41FA5}">
                      <a16:colId xmlns:a16="http://schemas.microsoft.com/office/drawing/2014/main" val="1029894863"/>
                    </a:ext>
                  </a:extLst>
                </a:gridCol>
              </a:tblGrid>
              <a:tr h="0">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Model</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True Negative</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False Negative</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dirty="0">
                          <a:solidFill>
                            <a:srgbClr val="000000"/>
                          </a:solidFill>
                          <a:effectLst/>
                          <a:latin typeface="Tahoma" panose="020B0604030504040204" pitchFamily="34" charset="0"/>
                          <a:ea typeface="Tahoma" panose="020B0604030504040204" pitchFamily="34" charset="0"/>
                          <a:cs typeface="Tahoma" panose="020B0604030504040204" pitchFamily="34" charset="0"/>
                        </a:rPr>
                        <a:t>ciTBI Rate</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i="1" u="sng">
                          <a:solidFill>
                            <a:srgbClr val="000000"/>
                          </a:solidFill>
                          <a:effectLst/>
                          <a:latin typeface="Tahoma" panose="020B0604030504040204" pitchFamily="34" charset="0"/>
                          <a:ea typeface="Tahoma" panose="020B0604030504040204" pitchFamily="34" charset="0"/>
                          <a:cs typeface="Tahoma" panose="020B0604030504040204" pitchFamily="34" charset="0"/>
                        </a:rPr>
                        <a:t>p value</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3992550"/>
                  </a:ext>
                </a:extLst>
              </a:tr>
              <a:tr h="162560">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No information</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13492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65</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0.00479</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453612510"/>
                  </a:ext>
                </a:extLst>
              </a:tr>
              <a:tr h="118442">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Logistic Regression</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13492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65</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0.00479</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800443285"/>
                  </a:ext>
                </a:extLst>
              </a:tr>
              <a:tr h="162560">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CART</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13492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65</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0.00479</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4293115739"/>
                  </a:ext>
                </a:extLst>
              </a:tr>
              <a:tr h="162560">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Random Forest</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13492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65</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0.00479</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49867743"/>
                  </a:ext>
                </a:extLst>
              </a:tr>
              <a:tr h="162560">
                <a:tc>
                  <a:txBody>
                    <a:bodyPr/>
                    <a:lstStyle/>
                    <a:p>
                      <a:pPr marL="0" marR="0" algn="ctr">
                        <a:lnSpc>
                          <a:spcPct val="115000"/>
                        </a:lnSpc>
                        <a:spcBef>
                          <a:spcPts val="0"/>
                        </a:spcBef>
                        <a:spcAft>
                          <a:spcPts val="0"/>
                        </a:spcAft>
                      </a:pPr>
                      <a:r>
                        <a:rPr lang="en-US" sz="1600">
                          <a:solidFill>
                            <a:srgbClr val="000000"/>
                          </a:solidFill>
                          <a:effectLst/>
                          <a:latin typeface="Tahoma" panose="020B0604030504040204" pitchFamily="34" charset="0"/>
                          <a:ea typeface="Tahoma" panose="020B0604030504040204" pitchFamily="34" charset="0"/>
                          <a:cs typeface="Tahoma" panose="020B0604030504040204" pitchFamily="34" charset="0"/>
                        </a:rPr>
                        <a:t>Generalized Boosted Model</a:t>
                      </a:r>
                      <a:endParaRPr lang="en-US" sz="160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13492</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65</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0.00479</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a:solidFill>
                            <a:srgbClr val="000000"/>
                          </a:solidFill>
                          <a:effectLst/>
                          <a:latin typeface="Tahoma" panose="020B0604030504040204" pitchFamily="34" charset="0"/>
                          <a:ea typeface="Tahoma" panose="020B0604030504040204" pitchFamily="34" charset="0"/>
                          <a:cs typeface="Tahoma" panose="020B0604030504040204" pitchFamily="34" charset="0"/>
                        </a:rPr>
                        <a:t>1</a:t>
                      </a:r>
                      <a:endParaRPr lang="en-US" sz="1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1755044"/>
                  </a:ext>
                </a:extLst>
              </a:tr>
              <a:tr h="0">
                <a:tc gridSpan="5">
                  <a:txBody>
                    <a:bodyPr/>
                    <a:lstStyle/>
                    <a:p>
                      <a:pPr marL="0" marR="0" algn="ctr">
                        <a:lnSpc>
                          <a:spcPct val="115000"/>
                        </a:lnSpc>
                        <a:spcBef>
                          <a:spcPts val="0"/>
                        </a:spcBef>
                        <a:spcAft>
                          <a:spcPts val="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ciTBI = clinically-important Traumatic Brain Injury,                                  </a:t>
                      </a:r>
                      <a:endParaRPr lang="en-US" sz="120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15000"/>
                        </a:lnSpc>
                        <a:spcBef>
                          <a:spcPts val="0"/>
                        </a:spcBef>
                        <a:spcAft>
                          <a:spcPts val="0"/>
                        </a:spcAft>
                      </a:pPr>
                      <a:r>
                        <a:rPr lang="en-US" sz="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CART = Classification and Regression Trees</a:t>
                      </a:r>
                      <a:endParaRPr lang="en-US" sz="12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5918325"/>
                  </a:ext>
                </a:extLst>
              </a:tr>
            </a:tbl>
          </a:graphicData>
        </a:graphic>
      </p:graphicFrame>
      <p:sp>
        <p:nvSpPr>
          <p:cNvPr id="1095" name="Text Placeholder 1094">
            <a:extLst>
              <a:ext uri="{FF2B5EF4-FFF2-40B4-BE49-F238E27FC236}">
                <a16:creationId xmlns:a16="http://schemas.microsoft.com/office/drawing/2014/main" id="{E73634B2-70FD-4162-AB61-98B786B14E73}"/>
              </a:ext>
            </a:extLst>
          </p:cNvPr>
          <p:cNvSpPr>
            <a:spLocks noGrp="1"/>
          </p:cNvSpPr>
          <p:nvPr>
            <p:ph type="body" sz="quarter" idx="185"/>
          </p:nvPr>
        </p:nvSpPr>
        <p:spPr>
          <a:xfrm>
            <a:off x="3662362" y="81136"/>
            <a:ext cx="20107276" cy="1342419"/>
          </a:xfrm>
        </p:spPr>
        <p:txBody>
          <a:bodyPr>
            <a:normAutofit fontScale="92500" lnSpcReduction="10000"/>
          </a:bodyPr>
          <a:lstStyle/>
          <a:p>
            <a:r>
              <a:rPr lang="en-US" dirty="0">
                <a:latin typeface="Tahoma" panose="020B0604030504040204" pitchFamily="34" charset="0"/>
                <a:ea typeface="Tahoma" panose="020B0604030504040204" pitchFamily="34" charset="0"/>
                <a:cs typeface="Tahoma" panose="020B0604030504040204" pitchFamily="34" charset="0"/>
              </a:rPr>
              <a:t>Predictors of Clinically Important Traumatic Brain Injuries Following Minor Blunt Head Trauma in Children: A Failure of the Machine Learning Approach</a:t>
            </a:r>
          </a:p>
        </p:txBody>
      </p:sp>
      <p:sp>
        <p:nvSpPr>
          <p:cNvPr id="2" name="Rectangle 1">
            <a:extLst>
              <a:ext uri="{FF2B5EF4-FFF2-40B4-BE49-F238E27FC236}">
                <a16:creationId xmlns:a16="http://schemas.microsoft.com/office/drawing/2014/main" id="{DEB63784-5D35-4CE4-95F4-5D05037F1FAA}"/>
              </a:ext>
            </a:extLst>
          </p:cNvPr>
          <p:cNvSpPr/>
          <p:nvPr/>
        </p:nvSpPr>
        <p:spPr>
          <a:xfrm>
            <a:off x="14754225" y="15491055"/>
            <a:ext cx="4772025" cy="12118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a:extLst>
              <a:ext uri="{FF2B5EF4-FFF2-40B4-BE49-F238E27FC236}">
                <a16:creationId xmlns:a16="http://schemas.microsoft.com/office/drawing/2014/main" id="{14D266AC-EC92-4310-A221-EA3FC3C5DDF9}"/>
              </a:ext>
            </a:extLst>
          </p:cNvPr>
          <p:cNvSpPr/>
          <p:nvPr/>
        </p:nvSpPr>
        <p:spPr>
          <a:xfrm>
            <a:off x="14186185" y="12988327"/>
            <a:ext cx="177516" cy="2240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37602E41-253E-4BEC-9111-ABECBA83E780}"/>
              </a:ext>
            </a:extLst>
          </p:cNvPr>
          <p:cNvSpPr txBox="1"/>
          <p:nvPr/>
        </p:nvSpPr>
        <p:spPr>
          <a:xfrm>
            <a:off x="14563725" y="15434018"/>
            <a:ext cx="5299349" cy="230832"/>
          </a:xfrm>
          <a:prstGeom prst="rect">
            <a:avLst/>
          </a:prstGeom>
          <a:noFill/>
        </p:spPr>
        <p:txBody>
          <a:bodyPr wrap="square" rtlCol="0">
            <a:spAutoFit/>
          </a:bodyPr>
          <a:lstStyle/>
          <a:p>
            <a:r>
              <a:rPr lang="en-US" sz="900" dirty="0">
                <a:latin typeface="Tahoma" panose="020B0604030504040204" pitchFamily="34" charset="0"/>
                <a:ea typeface="Tahoma" panose="020B0604030504040204" pitchFamily="34" charset="0"/>
                <a:cs typeface="Tahoma" panose="020B0604030504040204" pitchFamily="34" charset="0"/>
              </a:rPr>
              <a:t>     3        4         5         6         7        8        9       10       11       12       13       14       15</a:t>
            </a:r>
          </a:p>
        </p:txBody>
      </p:sp>
      <p:sp>
        <p:nvSpPr>
          <p:cNvPr id="6" name="Rectangle 5">
            <a:extLst>
              <a:ext uri="{FF2B5EF4-FFF2-40B4-BE49-F238E27FC236}">
                <a16:creationId xmlns:a16="http://schemas.microsoft.com/office/drawing/2014/main" id="{6765AB8B-17E4-46EE-B0D2-BE7A7CA380A5}"/>
              </a:ext>
            </a:extLst>
          </p:cNvPr>
          <p:cNvSpPr/>
          <p:nvPr/>
        </p:nvSpPr>
        <p:spPr>
          <a:xfrm>
            <a:off x="16125825" y="15664850"/>
            <a:ext cx="1828800" cy="1355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5D6C4FAE-8C51-4B2E-96C9-9D737DC4A70B}"/>
              </a:ext>
            </a:extLst>
          </p:cNvPr>
          <p:cNvSpPr txBox="1"/>
          <p:nvPr/>
        </p:nvSpPr>
        <p:spPr>
          <a:xfrm>
            <a:off x="16336253" y="15595757"/>
            <a:ext cx="1426994" cy="246221"/>
          </a:xfrm>
          <a:prstGeom prst="rect">
            <a:avLst/>
          </a:prstGeom>
          <a:noFill/>
        </p:spPr>
        <p:txBody>
          <a:bodyPr wrap="none" rtlCol="0">
            <a:spAutoFit/>
          </a:bodyPr>
          <a:lstStyle/>
          <a:p>
            <a:r>
              <a:rPr lang="en-US" sz="1000" dirty="0">
                <a:latin typeface="Tahoma" panose="020B0604030504040204" pitchFamily="34" charset="0"/>
                <a:ea typeface="Tahoma" panose="020B0604030504040204" pitchFamily="34" charset="0"/>
                <a:cs typeface="Tahoma" panose="020B0604030504040204" pitchFamily="34" charset="0"/>
              </a:rPr>
              <a:t>Glasgow Coma Score</a:t>
            </a:r>
          </a:p>
        </p:txBody>
      </p:sp>
      <p:sp>
        <p:nvSpPr>
          <p:cNvPr id="52" name="Rectangle 51">
            <a:extLst>
              <a:ext uri="{FF2B5EF4-FFF2-40B4-BE49-F238E27FC236}">
                <a16:creationId xmlns:a16="http://schemas.microsoft.com/office/drawing/2014/main" id="{3A78384E-6CAC-482D-A230-100C7A56FD94}"/>
              </a:ext>
            </a:extLst>
          </p:cNvPr>
          <p:cNvSpPr/>
          <p:nvPr/>
        </p:nvSpPr>
        <p:spPr>
          <a:xfrm>
            <a:off x="14363701" y="12540578"/>
            <a:ext cx="227352" cy="29749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a:extLst>
              <a:ext uri="{FF2B5EF4-FFF2-40B4-BE49-F238E27FC236}">
                <a16:creationId xmlns:a16="http://schemas.microsoft.com/office/drawing/2014/main" id="{7CB5633C-ACD0-4366-ABB1-5FF47F7FA608}"/>
              </a:ext>
            </a:extLst>
          </p:cNvPr>
          <p:cNvSpPr txBox="1"/>
          <p:nvPr/>
        </p:nvSpPr>
        <p:spPr>
          <a:xfrm rot="16200000">
            <a:off x="12947069" y="13942259"/>
            <a:ext cx="3108543" cy="256286"/>
          </a:xfrm>
          <a:prstGeom prst="rect">
            <a:avLst/>
          </a:prstGeom>
          <a:noFill/>
        </p:spPr>
        <p:txBody>
          <a:bodyPr vert="vert" wrap="square" rtlCol="0">
            <a:spAutoFit/>
          </a:bodyPr>
          <a:lstStyle/>
          <a:p>
            <a:r>
              <a:rPr lang="en-US" sz="1000" dirty="0">
                <a:latin typeface="Tahoma" panose="020B0604030504040204" pitchFamily="34" charset="0"/>
                <a:ea typeface="Tahoma" panose="020B0604030504040204" pitchFamily="34" charset="0"/>
                <a:cs typeface="Tahoma" panose="020B0604030504040204" pitchFamily="34" charset="0"/>
              </a:rPr>
              <a:t>00     </a:t>
            </a: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r>
              <a:rPr lang="en-US" sz="1000" dirty="0">
                <a:latin typeface="Tahoma" panose="020B0604030504040204" pitchFamily="34" charset="0"/>
                <a:ea typeface="Tahoma" panose="020B0604030504040204" pitchFamily="34" charset="0"/>
                <a:cs typeface="Tahoma" panose="020B0604030504040204" pitchFamily="34" charset="0"/>
              </a:rPr>
              <a:t> 75</a:t>
            </a: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r>
              <a:rPr lang="en-US" sz="1000" dirty="0">
                <a:latin typeface="Tahoma" panose="020B0604030504040204" pitchFamily="34" charset="0"/>
                <a:ea typeface="Tahoma" panose="020B0604030504040204" pitchFamily="34" charset="0"/>
                <a:cs typeface="Tahoma" panose="020B0604030504040204" pitchFamily="34" charset="0"/>
              </a:rPr>
              <a:t> 50 </a:t>
            </a: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r>
              <a:rPr lang="en-US" sz="1000" dirty="0">
                <a:latin typeface="Tahoma" panose="020B0604030504040204" pitchFamily="34" charset="0"/>
                <a:ea typeface="Tahoma" panose="020B0604030504040204" pitchFamily="34" charset="0"/>
                <a:cs typeface="Tahoma" panose="020B0604030504040204" pitchFamily="34" charset="0"/>
              </a:rPr>
              <a:t>25 </a:t>
            </a: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endParaRPr lang="en-US" sz="1000" dirty="0">
              <a:latin typeface="Tahoma" panose="020B0604030504040204" pitchFamily="34" charset="0"/>
              <a:ea typeface="Tahoma" panose="020B0604030504040204" pitchFamily="34" charset="0"/>
              <a:cs typeface="Tahoma" panose="020B0604030504040204" pitchFamily="34" charset="0"/>
            </a:endParaRPr>
          </a:p>
          <a:p>
            <a:r>
              <a:rPr lang="en-US" sz="1000" dirty="0">
                <a:latin typeface="Tahoma" panose="020B0604030504040204" pitchFamily="34" charset="0"/>
                <a:ea typeface="Tahoma" panose="020B0604030504040204" pitchFamily="34" charset="0"/>
                <a:cs typeface="Tahoma" panose="020B0604030504040204" pitchFamily="34" charset="0"/>
              </a:rPr>
              <a:t>0</a:t>
            </a:r>
          </a:p>
        </p:txBody>
      </p:sp>
      <p:sp>
        <p:nvSpPr>
          <p:cNvPr id="94" name="TextBox 93">
            <a:extLst>
              <a:ext uri="{FF2B5EF4-FFF2-40B4-BE49-F238E27FC236}">
                <a16:creationId xmlns:a16="http://schemas.microsoft.com/office/drawing/2014/main" id="{4C49CD29-B9C0-404A-82A8-4BE8E5B1A03A}"/>
              </a:ext>
            </a:extLst>
          </p:cNvPr>
          <p:cNvSpPr txBox="1"/>
          <p:nvPr/>
        </p:nvSpPr>
        <p:spPr>
          <a:xfrm rot="16200000">
            <a:off x="13717627" y="13851332"/>
            <a:ext cx="1183337" cy="246221"/>
          </a:xfrm>
          <a:prstGeom prst="rect">
            <a:avLst/>
          </a:prstGeom>
          <a:noFill/>
        </p:spPr>
        <p:txBody>
          <a:bodyPr wrap="none" rtlCol="0">
            <a:spAutoFit/>
          </a:bodyPr>
          <a:lstStyle/>
          <a:p>
            <a:r>
              <a:rPr lang="en-US" sz="1000" dirty="0">
                <a:latin typeface="Tahoma" panose="020B0604030504040204" pitchFamily="34" charset="0"/>
                <a:ea typeface="Tahoma" panose="020B0604030504040204" pitchFamily="34" charset="0"/>
                <a:cs typeface="Tahoma" panose="020B0604030504040204" pitchFamily="34" charset="0"/>
              </a:rPr>
              <a:t>Rate of ciTBI (%)</a:t>
            </a:r>
          </a:p>
        </p:txBody>
      </p:sp>
    </p:spTree>
    <p:extLst>
      <p:ext uri="{BB962C8B-B14F-4D97-AF65-F5344CB8AC3E}">
        <p14:creationId xmlns:p14="http://schemas.microsoft.com/office/powerpoint/2010/main" val="913239451"/>
      </p:ext>
    </p:extLst>
  </p:cSld>
  <p:clrMapOvr>
    <a:masterClrMapping/>
  </p:clrMapOvr>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1600</TotalTime>
  <Words>1372</Words>
  <Application>Microsoft Office PowerPoint</Application>
  <PresentationFormat>Custom</PresentationFormat>
  <Paragraphs>180</Paragraphs>
  <Slides>1</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Tahoma</vt:lpstr>
      <vt:lpstr>Times New Roman</vt:lpstr>
      <vt:lpstr>Trebuchet MS</vt: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Callum Rowe</cp:lastModifiedBy>
  <cp:revision>106</cp:revision>
  <dcterms:created xsi:type="dcterms:W3CDTF">2012-02-06T18:46:22Z</dcterms:created>
  <dcterms:modified xsi:type="dcterms:W3CDTF">2020-02-18T02:12:55Z</dcterms:modified>
</cp:coreProperties>
</file>