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7"/>
  </p:notesMasterIdLst>
  <p:handoutMasterIdLst>
    <p:handoutMasterId r:id="rId8"/>
  </p:handoutMasterIdLst>
  <p:sldIdLst>
    <p:sldId id="256" r:id="rId6"/>
  </p:sldIdLst>
  <p:sldSz cx="51206400" cy="32918400"/>
  <p:notesSz cx="6858000" cy="9144000"/>
  <p:defaultTextStyle>
    <a:defPPr>
      <a:defRPr lang="en-US"/>
    </a:defPPr>
    <a:lvl1pPr marL="0" algn="l" defTabSz="4213555" rtl="0" eaLnBrk="1" latinLnBrk="0" hangingPunct="1">
      <a:defRPr sz="8294" kern="1200">
        <a:solidFill>
          <a:schemeClr val="tx1"/>
        </a:solidFill>
        <a:latin typeface="+mn-lt"/>
        <a:ea typeface="+mn-ea"/>
        <a:cs typeface="+mn-cs"/>
      </a:defRPr>
    </a:lvl1pPr>
    <a:lvl2pPr marL="2106778" algn="l" defTabSz="4213555" rtl="0" eaLnBrk="1" latinLnBrk="0" hangingPunct="1">
      <a:defRPr sz="8294" kern="1200">
        <a:solidFill>
          <a:schemeClr val="tx1"/>
        </a:solidFill>
        <a:latin typeface="+mn-lt"/>
        <a:ea typeface="+mn-ea"/>
        <a:cs typeface="+mn-cs"/>
      </a:defRPr>
    </a:lvl2pPr>
    <a:lvl3pPr marL="4213555" algn="l" defTabSz="4213555" rtl="0" eaLnBrk="1" latinLnBrk="0" hangingPunct="1">
      <a:defRPr sz="8294" kern="1200">
        <a:solidFill>
          <a:schemeClr val="tx1"/>
        </a:solidFill>
        <a:latin typeface="+mn-lt"/>
        <a:ea typeface="+mn-ea"/>
        <a:cs typeface="+mn-cs"/>
      </a:defRPr>
    </a:lvl3pPr>
    <a:lvl4pPr marL="6320333" algn="l" defTabSz="4213555" rtl="0" eaLnBrk="1" latinLnBrk="0" hangingPunct="1">
      <a:defRPr sz="8294" kern="1200">
        <a:solidFill>
          <a:schemeClr val="tx1"/>
        </a:solidFill>
        <a:latin typeface="+mn-lt"/>
        <a:ea typeface="+mn-ea"/>
        <a:cs typeface="+mn-cs"/>
      </a:defRPr>
    </a:lvl4pPr>
    <a:lvl5pPr marL="8427110" algn="l" defTabSz="4213555" rtl="0" eaLnBrk="1" latinLnBrk="0" hangingPunct="1">
      <a:defRPr sz="8294" kern="1200">
        <a:solidFill>
          <a:schemeClr val="tx1"/>
        </a:solidFill>
        <a:latin typeface="+mn-lt"/>
        <a:ea typeface="+mn-ea"/>
        <a:cs typeface="+mn-cs"/>
      </a:defRPr>
    </a:lvl5pPr>
    <a:lvl6pPr marL="10533888" algn="l" defTabSz="4213555" rtl="0" eaLnBrk="1" latinLnBrk="0" hangingPunct="1">
      <a:defRPr sz="8294" kern="1200">
        <a:solidFill>
          <a:schemeClr val="tx1"/>
        </a:solidFill>
        <a:latin typeface="+mn-lt"/>
        <a:ea typeface="+mn-ea"/>
        <a:cs typeface="+mn-cs"/>
      </a:defRPr>
    </a:lvl6pPr>
    <a:lvl7pPr marL="12640666" algn="l" defTabSz="4213555" rtl="0" eaLnBrk="1" latinLnBrk="0" hangingPunct="1">
      <a:defRPr sz="8294" kern="1200">
        <a:solidFill>
          <a:schemeClr val="tx1"/>
        </a:solidFill>
        <a:latin typeface="+mn-lt"/>
        <a:ea typeface="+mn-ea"/>
        <a:cs typeface="+mn-cs"/>
      </a:defRPr>
    </a:lvl7pPr>
    <a:lvl8pPr marL="14747443" algn="l" defTabSz="4213555" rtl="0" eaLnBrk="1" latinLnBrk="0" hangingPunct="1">
      <a:defRPr sz="8294" kern="1200">
        <a:solidFill>
          <a:schemeClr val="tx1"/>
        </a:solidFill>
        <a:latin typeface="+mn-lt"/>
        <a:ea typeface="+mn-ea"/>
        <a:cs typeface="+mn-cs"/>
      </a:defRPr>
    </a:lvl8pPr>
    <a:lvl9pPr marL="16854221" algn="l" defTabSz="4213555" rtl="0" eaLnBrk="1" latinLnBrk="0" hangingPunct="1">
      <a:defRPr sz="829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trin Melissa Toussi" initials="AMT" lastIdx="5" clrIdx="0">
    <p:extLst>
      <p:ext uri="{19B8F6BF-5375-455C-9EA6-DF929625EA0E}">
        <p15:presenceInfo xmlns:p15="http://schemas.microsoft.com/office/powerpoint/2012/main" userId="S::amtoussi@ucdavis.edu::9605bccf-ebe5-4101-877f-36792c5ce7d6" providerId="AD"/>
      </p:ext>
    </p:extLst>
  </p:cmAuthor>
  <p:cmAuthor id="2" name="Neal W Fleming" initials="NWF" lastIdx="12" clrIdx="1">
    <p:extLst>
      <p:ext uri="{19B8F6BF-5375-455C-9EA6-DF929625EA0E}">
        <p15:presenceInfo xmlns:p15="http://schemas.microsoft.com/office/powerpoint/2012/main" userId="S-1-5-21-1874068349-1688302950-636360099-167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35"/>
    <p:restoredTop sz="95225"/>
  </p:normalViewPr>
  <p:slideViewPr>
    <p:cSldViewPr snapToGrid="0" snapToObjects="1">
      <p:cViewPr>
        <p:scale>
          <a:sx n="30" d="100"/>
          <a:sy n="30" d="100"/>
        </p:scale>
        <p:origin x="-104" y="144"/>
      </p:cViewPr>
      <p:guideLst/>
    </p:cSldViewPr>
  </p:slideViewPr>
  <p:notesTextViewPr>
    <p:cViewPr>
      <p:scale>
        <a:sx n="1" d="1"/>
        <a:sy n="1" d="1"/>
      </p:scale>
      <p:origin x="0" y="0"/>
    </p:cViewPr>
  </p:notesTextViewPr>
  <p:notesViewPr>
    <p:cSldViewPr snapToGrid="0" snapToObjects="1">
      <p:cViewPr varScale="1">
        <p:scale>
          <a:sx n="93" d="100"/>
          <a:sy n="93" d="100"/>
        </p:scale>
        <p:origin x="381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EF3168-1C86-1A40-A138-B52EF2EBEBE2}" type="datetimeFigureOut">
              <a:rPr lang="en-US" smtClean="0"/>
              <a:t>2/25/20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F407A0-B937-9C47-98C5-4B86EC71A5E4}" type="slidenum">
              <a:rPr lang="en-US" smtClean="0"/>
              <a:t>‹#›</a:t>
            </a:fld>
            <a:endParaRPr lang="en-US"/>
          </a:p>
        </p:txBody>
      </p:sp>
    </p:spTree>
    <p:extLst>
      <p:ext uri="{BB962C8B-B14F-4D97-AF65-F5344CB8AC3E}">
        <p14:creationId xmlns:p14="http://schemas.microsoft.com/office/powerpoint/2010/main" val="1841537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0314E4-CC4E-5A41-AB7C-EC5A49559F41}" type="datetimeFigureOut">
              <a:rPr lang="en-US" smtClean="0"/>
              <a:t>2/25/20</a:t>
            </a:fld>
            <a:endParaRPr lang="en-US"/>
          </a:p>
        </p:txBody>
      </p:sp>
      <p:sp>
        <p:nvSpPr>
          <p:cNvPr id="4" name="Slide Image Placeholder 3"/>
          <p:cNvSpPr>
            <a:spLocks noGrp="1" noRot="1" noChangeAspect="1"/>
          </p:cNvSpPr>
          <p:nvPr>
            <p:ph type="sldImg" idx="2"/>
          </p:nvPr>
        </p:nvSpPr>
        <p:spPr>
          <a:xfrm>
            <a:off x="1028700" y="1143000"/>
            <a:ext cx="48006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DAA3CA-EA4E-FB40-BD9C-D7CE49720810}" type="slidenum">
              <a:rPr lang="en-US" smtClean="0"/>
              <a:t>‹#›</a:t>
            </a:fld>
            <a:endParaRPr lang="en-US"/>
          </a:p>
        </p:txBody>
      </p:sp>
    </p:spTree>
    <p:extLst>
      <p:ext uri="{BB962C8B-B14F-4D97-AF65-F5344CB8AC3E}">
        <p14:creationId xmlns:p14="http://schemas.microsoft.com/office/powerpoint/2010/main" val="2111618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5387343"/>
            <a:ext cx="43525440" cy="11460480"/>
          </a:xfrm>
        </p:spPr>
        <p:txBody>
          <a:bodyPr anchor="b"/>
          <a:lstStyle>
            <a:lvl1pPr algn="ctr">
              <a:defRPr sz="28801"/>
            </a:lvl1pPr>
          </a:lstStyle>
          <a:p>
            <a:r>
              <a:rPr lang="en-US"/>
              <a:t>Click to edit Master title style</a:t>
            </a:r>
            <a:endParaRPr lang="en-US" dirty="0"/>
          </a:p>
        </p:txBody>
      </p:sp>
      <p:sp>
        <p:nvSpPr>
          <p:cNvPr id="3" name="Subtitle 2"/>
          <p:cNvSpPr>
            <a:spLocks noGrp="1"/>
          </p:cNvSpPr>
          <p:nvPr>
            <p:ph type="subTitle" idx="1"/>
          </p:nvPr>
        </p:nvSpPr>
        <p:spPr>
          <a:xfrm>
            <a:off x="6400800" y="17289783"/>
            <a:ext cx="38404800" cy="7947658"/>
          </a:xfrm>
        </p:spPr>
        <p:txBody>
          <a:bodyPr/>
          <a:lstStyle>
            <a:lvl1pPr marL="0" indent="0" algn="ctr">
              <a:buNone/>
              <a:defRPr sz="11520"/>
            </a:lvl1pPr>
            <a:lvl2pPr marL="2194574" indent="0" algn="ctr">
              <a:buNone/>
              <a:defRPr sz="9601"/>
            </a:lvl2pPr>
            <a:lvl3pPr marL="4389147" indent="0" algn="ctr">
              <a:buNone/>
              <a:defRPr sz="8640"/>
            </a:lvl3pPr>
            <a:lvl4pPr marL="6583719" indent="0" algn="ctr">
              <a:buNone/>
              <a:defRPr sz="7680"/>
            </a:lvl4pPr>
            <a:lvl5pPr marL="8778292" indent="0" algn="ctr">
              <a:buNone/>
              <a:defRPr sz="7680"/>
            </a:lvl5pPr>
            <a:lvl6pPr marL="10972866" indent="0" algn="ctr">
              <a:buNone/>
              <a:defRPr sz="7680"/>
            </a:lvl6pPr>
            <a:lvl7pPr marL="13167440" indent="0" algn="ctr">
              <a:buNone/>
              <a:defRPr sz="7680"/>
            </a:lvl7pPr>
            <a:lvl8pPr marL="15362013" indent="0" algn="ctr">
              <a:buNone/>
              <a:defRPr sz="7680"/>
            </a:lvl8pPr>
            <a:lvl9pPr marL="17556586"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1549B7-69E4-0E4A-AB87-4BDB7109B5C3}" type="datetimeFigureOut">
              <a:rPr lang="en-US" smtClean="0"/>
              <a:t>2/25/20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96A76-A149-A04C-9E3F-7E7E359D1F6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1549B7-69E4-0E4A-AB87-4BDB7109B5C3}" type="datetimeFigureOut">
              <a:rPr lang="en-US" smtClean="0"/>
              <a:t>2/25/20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96A76-A149-A04C-9E3F-7E7E359D1F6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5" y="1752601"/>
            <a:ext cx="1104138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5" y="1752601"/>
            <a:ext cx="3248406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1549B7-69E4-0E4A-AB87-4BDB7109B5C3}" type="datetimeFigureOut">
              <a:rPr lang="en-US" smtClean="0"/>
              <a:t>2/25/20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96A76-A149-A04C-9E3F-7E7E359D1F6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1549B7-69E4-0E4A-AB87-4BDB7109B5C3}" type="datetimeFigureOut">
              <a:rPr lang="en-US" smtClean="0"/>
              <a:t>2/25/20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96A76-A149-A04C-9E3F-7E7E359D1F6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3" y="8206754"/>
            <a:ext cx="44165520" cy="13693137"/>
          </a:xfrm>
        </p:spPr>
        <p:txBody>
          <a:bodyPr anchor="b"/>
          <a:lstStyle>
            <a:lvl1pPr>
              <a:defRPr sz="28801"/>
            </a:lvl1pPr>
          </a:lstStyle>
          <a:p>
            <a:r>
              <a:rPr lang="en-US"/>
              <a:t>Click to edit Master title style</a:t>
            </a:r>
            <a:endParaRPr lang="en-US" dirty="0"/>
          </a:p>
        </p:txBody>
      </p:sp>
      <p:sp>
        <p:nvSpPr>
          <p:cNvPr id="3" name="Text Placeholder 2"/>
          <p:cNvSpPr>
            <a:spLocks noGrp="1"/>
          </p:cNvSpPr>
          <p:nvPr>
            <p:ph type="body" idx="1"/>
          </p:nvPr>
        </p:nvSpPr>
        <p:spPr>
          <a:xfrm>
            <a:off x="3493773" y="22029433"/>
            <a:ext cx="44165520" cy="7200897"/>
          </a:xfrm>
        </p:spPr>
        <p:txBody>
          <a:bodyPr/>
          <a:lstStyle>
            <a:lvl1pPr marL="0" indent="0">
              <a:buNone/>
              <a:defRPr sz="11520">
                <a:solidFill>
                  <a:schemeClr val="tx1"/>
                </a:solidFill>
              </a:defRPr>
            </a:lvl1pPr>
            <a:lvl2pPr marL="2194574" indent="0">
              <a:buNone/>
              <a:defRPr sz="9601">
                <a:solidFill>
                  <a:schemeClr val="tx1">
                    <a:tint val="75000"/>
                  </a:schemeClr>
                </a:solidFill>
              </a:defRPr>
            </a:lvl2pPr>
            <a:lvl3pPr marL="4389147" indent="0">
              <a:buNone/>
              <a:defRPr sz="8640">
                <a:solidFill>
                  <a:schemeClr val="tx1">
                    <a:tint val="75000"/>
                  </a:schemeClr>
                </a:solidFill>
              </a:defRPr>
            </a:lvl3pPr>
            <a:lvl4pPr marL="6583719" indent="0">
              <a:buNone/>
              <a:defRPr sz="7680">
                <a:solidFill>
                  <a:schemeClr val="tx1">
                    <a:tint val="75000"/>
                  </a:schemeClr>
                </a:solidFill>
              </a:defRPr>
            </a:lvl4pPr>
            <a:lvl5pPr marL="8778292" indent="0">
              <a:buNone/>
              <a:defRPr sz="7680">
                <a:solidFill>
                  <a:schemeClr val="tx1">
                    <a:tint val="75000"/>
                  </a:schemeClr>
                </a:solidFill>
              </a:defRPr>
            </a:lvl5pPr>
            <a:lvl6pPr marL="10972866" indent="0">
              <a:buNone/>
              <a:defRPr sz="7680">
                <a:solidFill>
                  <a:schemeClr val="tx1">
                    <a:tint val="75000"/>
                  </a:schemeClr>
                </a:solidFill>
              </a:defRPr>
            </a:lvl6pPr>
            <a:lvl7pPr marL="13167440" indent="0">
              <a:buNone/>
              <a:defRPr sz="7680">
                <a:solidFill>
                  <a:schemeClr val="tx1">
                    <a:tint val="75000"/>
                  </a:schemeClr>
                </a:solidFill>
              </a:defRPr>
            </a:lvl7pPr>
            <a:lvl8pPr marL="15362013" indent="0">
              <a:buNone/>
              <a:defRPr sz="7680">
                <a:solidFill>
                  <a:schemeClr val="tx1">
                    <a:tint val="75000"/>
                  </a:schemeClr>
                </a:solidFill>
              </a:defRPr>
            </a:lvl8pPr>
            <a:lvl9pPr marL="17556586"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1549B7-69E4-0E4A-AB87-4BDB7109B5C3}" type="datetimeFigureOut">
              <a:rPr lang="en-US" smtClean="0"/>
              <a:t>2/25/20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96A76-A149-A04C-9E3F-7E7E359D1F6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8763001"/>
            <a:ext cx="2176272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8763001"/>
            <a:ext cx="2176272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1549B7-69E4-0E4A-AB87-4BDB7109B5C3}" type="datetimeFigureOut">
              <a:rPr lang="en-US" smtClean="0"/>
              <a:t>2/25/20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96A76-A149-A04C-9E3F-7E7E359D1F6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09" y="1752608"/>
            <a:ext cx="4416552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5" y="8069586"/>
            <a:ext cx="21662704" cy="3954777"/>
          </a:xfrm>
        </p:spPr>
        <p:txBody>
          <a:bodyPr anchor="b"/>
          <a:lstStyle>
            <a:lvl1pPr marL="0" indent="0">
              <a:buNone/>
              <a:defRPr sz="11520" b="1"/>
            </a:lvl1pPr>
            <a:lvl2pPr marL="2194574" indent="0">
              <a:buNone/>
              <a:defRPr sz="9601" b="1"/>
            </a:lvl2pPr>
            <a:lvl3pPr marL="4389147" indent="0">
              <a:buNone/>
              <a:defRPr sz="8640" b="1"/>
            </a:lvl3pPr>
            <a:lvl4pPr marL="6583719" indent="0">
              <a:buNone/>
              <a:defRPr sz="7680" b="1"/>
            </a:lvl4pPr>
            <a:lvl5pPr marL="8778292" indent="0">
              <a:buNone/>
              <a:defRPr sz="7680" b="1"/>
            </a:lvl5pPr>
            <a:lvl6pPr marL="10972866" indent="0">
              <a:buNone/>
              <a:defRPr sz="7680" b="1"/>
            </a:lvl6pPr>
            <a:lvl7pPr marL="13167440" indent="0">
              <a:buNone/>
              <a:defRPr sz="7680" b="1"/>
            </a:lvl7pPr>
            <a:lvl8pPr marL="15362013" indent="0">
              <a:buNone/>
              <a:defRPr sz="7680" b="1"/>
            </a:lvl8pPr>
            <a:lvl9pPr marL="17556586" indent="0">
              <a:buNone/>
              <a:defRPr sz="7680" b="1"/>
            </a:lvl9pPr>
          </a:lstStyle>
          <a:p>
            <a:pPr lvl="0"/>
            <a:r>
              <a:rPr lang="en-US"/>
              <a:t>Click to edit Master text styles</a:t>
            </a:r>
          </a:p>
        </p:txBody>
      </p:sp>
      <p:sp>
        <p:nvSpPr>
          <p:cNvPr id="4" name="Content Placeholder 3"/>
          <p:cNvSpPr>
            <a:spLocks noGrp="1"/>
          </p:cNvSpPr>
          <p:nvPr>
            <p:ph sz="half" idx="2"/>
          </p:nvPr>
        </p:nvSpPr>
        <p:spPr>
          <a:xfrm>
            <a:off x="3527115" y="12024360"/>
            <a:ext cx="21662704"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5" y="8069586"/>
            <a:ext cx="21769389" cy="3954777"/>
          </a:xfrm>
        </p:spPr>
        <p:txBody>
          <a:bodyPr anchor="b"/>
          <a:lstStyle>
            <a:lvl1pPr marL="0" indent="0">
              <a:buNone/>
              <a:defRPr sz="11520" b="1"/>
            </a:lvl1pPr>
            <a:lvl2pPr marL="2194574" indent="0">
              <a:buNone/>
              <a:defRPr sz="9601" b="1"/>
            </a:lvl2pPr>
            <a:lvl3pPr marL="4389147" indent="0">
              <a:buNone/>
              <a:defRPr sz="8640" b="1"/>
            </a:lvl3pPr>
            <a:lvl4pPr marL="6583719" indent="0">
              <a:buNone/>
              <a:defRPr sz="7680" b="1"/>
            </a:lvl4pPr>
            <a:lvl5pPr marL="8778292" indent="0">
              <a:buNone/>
              <a:defRPr sz="7680" b="1"/>
            </a:lvl5pPr>
            <a:lvl6pPr marL="10972866" indent="0">
              <a:buNone/>
              <a:defRPr sz="7680" b="1"/>
            </a:lvl6pPr>
            <a:lvl7pPr marL="13167440" indent="0">
              <a:buNone/>
              <a:defRPr sz="7680" b="1"/>
            </a:lvl7pPr>
            <a:lvl8pPr marL="15362013" indent="0">
              <a:buNone/>
              <a:defRPr sz="7680" b="1"/>
            </a:lvl8pPr>
            <a:lvl9pPr marL="17556586"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5923245" y="12024360"/>
            <a:ext cx="21769389"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1549B7-69E4-0E4A-AB87-4BDB7109B5C3}" type="datetimeFigureOut">
              <a:rPr lang="en-US" smtClean="0"/>
              <a:t>2/25/20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96A76-A149-A04C-9E3F-7E7E359D1F6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1549B7-69E4-0E4A-AB87-4BDB7109B5C3}" type="datetimeFigureOut">
              <a:rPr lang="en-US" smtClean="0"/>
              <a:t>2/25/20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96A76-A149-A04C-9E3F-7E7E359D1F6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1549B7-69E4-0E4A-AB87-4BDB7109B5C3}" type="datetimeFigureOut">
              <a:rPr lang="en-US" smtClean="0"/>
              <a:t>2/25/20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96A76-A149-A04C-9E3F-7E7E359D1F6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3" y="2194560"/>
            <a:ext cx="16515397"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21769389" y="4739648"/>
            <a:ext cx="25923240" cy="23393400"/>
          </a:xfrm>
        </p:spPr>
        <p:txBody>
          <a:bodyPr/>
          <a:lstStyle>
            <a:lvl1pPr>
              <a:defRPr sz="15360"/>
            </a:lvl1pPr>
            <a:lvl2pPr>
              <a:defRPr sz="13441"/>
            </a:lvl2pPr>
            <a:lvl3pPr>
              <a:defRPr sz="11520"/>
            </a:lvl3pPr>
            <a:lvl4pPr>
              <a:defRPr sz="9601"/>
            </a:lvl4pPr>
            <a:lvl5pPr>
              <a:defRPr sz="9601"/>
            </a:lvl5pPr>
            <a:lvl6pPr>
              <a:defRPr sz="9601"/>
            </a:lvl6pPr>
            <a:lvl7pPr>
              <a:defRPr sz="9601"/>
            </a:lvl7pPr>
            <a:lvl8pPr>
              <a:defRPr sz="9601"/>
            </a:lvl8pPr>
            <a:lvl9pPr>
              <a:defRPr sz="9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3" y="9875521"/>
            <a:ext cx="16515397" cy="18295622"/>
          </a:xfrm>
        </p:spPr>
        <p:txBody>
          <a:bodyPr/>
          <a:lstStyle>
            <a:lvl1pPr marL="0" indent="0">
              <a:buNone/>
              <a:defRPr sz="7680"/>
            </a:lvl1pPr>
            <a:lvl2pPr marL="2194574" indent="0">
              <a:buNone/>
              <a:defRPr sz="6720"/>
            </a:lvl2pPr>
            <a:lvl3pPr marL="4389147" indent="0">
              <a:buNone/>
              <a:defRPr sz="5759"/>
            </a:lvl3pPr>
            <a:lvl4pPr marL="6583719" indent="0">
              <a:buNone/>
              <a:defRPr sz="4800"/>
            </a:lvl4pPr>
            <a:lvl5pPr marL="8778292" indent="0">
              <a:buNone/>
              <a:defRPr sz="4800"/>
            </a:lvl5pPr>
            <a:lvl6pPr marL="10972866" indent="0">
              <a:buNone/>
              <a:defRPr sz="4800"/>
            </a:lvl6pPr>
            <a:lvl7pPr marL="13167440" indent="0">
              <a:buNone/>
              <a:defRPr sz="4800"/>
            </a:lvl7pPr>
            <a:lvl8pPr marL="15362013" indent="0">
              <a:buNone/>
              <a:defRPr sz="4800"/>
            </a:lvl8pPr>
            <a:lvl9pPr marL="17556586"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81549B7-69E4-0E4A-AB87-4BDB7109B5C3}" type="datetimeFigureOut">
              <a:rPr lang="en-US" smtClean="0"/>
              <a:t>2/25/20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96A76-A149-A04C-9E3F-7E7E359D1F6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3" y="2194560"/>
            <a:ext cx="16515397"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89" y="4739648"/>
            <a:ext cx="25923240" cy="23393400"/>
          </a:xfrm>
        </p:spPr>
        <p:txBody>
          <a:bodyPr anchor="t"/>
          <a:lstStyle>
            <a:lvl1pPr marL="0" indent="0">
              <a:buNone/>
              <a:defRPr sz="15360"/>
            </a:lvl1pPr>
            <a:lvl2pPr marL="2194574" indent="0">
              <a:buNone/>
              <a:defRPr sz="13441"/>
            </a:lvl2pPr>
            <a:lvl3pPr marL="4389147" indent="0">
              <a:buNone/>
              <a:defRPr sz="11520"/>
            </a:lvl3pPr>
            <a:lvl4pPr marL="6583719" indent="0">
              <a:buNone/>
              <a:defRPr sz="9601"/>
            </a:lvl4pPr>
            <a:lvl5pPr marL="8778292" indent="0">
              <a:buNone/>
              <a:defRPr sz="9601"/>
            </a:lvl5pPr>
            <a:lvl6pPr marL="10972866" indent="0">
              <a:buNone/>
              <a:defRPr sz="9601"/>
            </a:lvl6pPr>
            <a:lvl7pPr marL="13167440" indent="0">
              <a:buNone/>
              <a:defRPr sz="9601"/>
            </a:lvl7pPr>
            <a:lvl8pPr marL="15362013" indent="0">
              <a:buNone/>
              <a:defRPr sz="9601"/>
            </a:lvl8pPr>
            <a:lvl9pPr marL="17556586" indent="0">
              <a:buNone/>
              <a:defRPr sz="9601"/>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527113" y="9875521"/>
            <a:ext cx="16515397" cy="18295622"/>
          </a:xfrm>
        </p:spPr>
        <p:txBody>
          <a:bodyPr/>
          <a:lstStyle>
            <a:lvl1pPr marL="0" indent="0">
              <a:buNone/>
              <a:defRPr sz="7680"/>
            </a:lvl1pPr>
            <a:lvl2pPr marL="2194574" indent="0">
              <a:buNone/>
              <a:defRPr sz="6720"/>
            </a:lvl2pPr>
            <a:lvl3pPr marL="4389147" indent="0">
              <a:buNone/>
              <a:defRPr sz="5759"/>
            </a:lvl3pPr>
            <a:lvl4pPr marL="6583719" indent="0">
              <a:buNone/>
              <a:defRPr sz="4800"/>
            </a:lvl4pPr>
            <a:lvl5pPr marL="8778292" indent="0">
              <a:buNone/>
              <a:defRPr sz="4800"/>
            </a:lvl5pPr>
            <a:lvl6pPr marL="10972866" indent="0">
              <a:buNone/>
              <a:defRPr sz="4800"/>
            </a:lvl6pPr>
            <a:lvl7pPr marL="13167440" indent="0">
              <a:buNone/>
              <a:defRPr sz="4800"/>
            </a:lvl7pPr>
            <a:lvl8pPr marL="15362013" indent="0">
              <a:buNone/>
              <a:defRPr sz="4800"/>
            </a:lvl8pPr>
            <a:lvl9pPr marL="17556586"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81549B7-69E4-0E4A-AB87-4BDB7109B5C3}" type="datetimeFigureOut">
              <a:rPr lang="en-US" smtClean="0"/>
              <a:t>2/25/20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96A76-A149-A04C-9E3F-7E7E359D1F6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752608"/>
            <a:ext cx="4416552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8763001"/>
            <a:ext cx="4416552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30510488"/>
            <a:ext cx="11521440" cy="1752600"/>
          </a:xfrm>
          <a:prstGeom prst="rect">
            <a:avLst/>
          </a:prstGeom>
        </p:spPr>
        <p:txBody>
          <a:bodyPr vert="horz" lIns="91440" tIns="45720" rIns="91440" bIns="45720" rtlCol="0" anchor="ctr"/>
          <a:lstStyle>
            <a:lvl1pPr algn="l">
              <a:defRPr sz="5759">
                <a:solidFill>
                  <a:schemeClr val="tx1">
                    <a:tint val="75000"/>
                  </a:schemeClr>
                </a:solidFill>
              </a:defRPr>
            </a:lvl1pPr>
          </a:lstStyle>
          <a:p>
            <a:fld id="{181549B7-69E4-0E4A-AB87-4BDB7109B5C3}" type="datetimeFigureOut">
              <a:rPr lang="en-US" smtClean="0"/>
              <a:t>2/25/20</a:t>
            </a:fld>
            <a:endParaRPr lang="en-US"/>
          </a:p>
        </p:txBody>
      </p:sp>
      <p:sp>
        <p:nvSpPr>
          <p:cNvPr id="5" name="Footer Placeholder 4"/>
          <p:cNvSpPr>
            <a:spLocks noGrp="1"/>
          </p:cNvSpPr>
          <p:nvPr>
            <p:ph type="ftr" sz="quarter" idx="3"/>
          </p:nvPr>
        </p:nvSpPr>
        <p:spPr>
          <a:xfrm>
            <a:off x="16962120" y="30510488"/>
            <a:ext cx="17282160" cy="1752600"/>
          </a:xfrm>
          <a:prstGeom prst="rect">
            <a:avLst/>
          </a:prstGeom>
        </p:spPr>
        <p:txBody>
          <a:bodyPr vert="horz" lIns="91440" tIns="45720" rIns="91440" bIns="45720" rtlCol="0" anchor="ctr"/>
          <a:lstStyle>
            <a:lvl1pPr algn="ctr">
              <a:defRPr sz="575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30510488"/>
            <a:ext cx="11521440" cy="1752600"/>
          </a:xfrm>
          <a:prstGeom prst="rect">
            <a:avLst/>
          </a:prstGeom>
        </p:spPr>
        <p:txBody>
          <a:bodyPr vert="horz" lIns="91440" tIns="45720" rIns="91440" bIns="45720" rtlCol="0" anchor="ctr"/>
          <a:lstStyle>
            <a:lvl1pPr algn="r">
              <a:defRPr sz="5759">
                <a:solidFill>
                  <a:schemeClr val="tx1">
                    <a:tint val="75000"/>
                  </a:schemeClr>
                </a:solidFill>
              </a:defRPr>
            </a:lvl1pPr>
          </a:lstStyle>
          <a:p>
            <a:fld id="{D1796A76-A149-A04C-9E3F-7E7E359D1F62}" type="slidenum">
              <a:rPr lang="en-US" smtClean="0"/>
              <a:t>‹#›</a:t>
            </a:fld>
            <a:endParaRPr lang="en-US"/>
          </a:p>
        </p:txBody>
      </p:sp>
    </p:spTree>
    <p:extLst>
      <p:ext uri="{BB962C8B-B14F-4D97-AF65-F5344CB8AC3E}">
        <p14:creationId xmlns:p14="http://schemas.microsoft.com/office/powerpoint/2010/main" val="1900731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47" rtl="0" eaLnBrk="1" latinLnBrk="0" hangingPunct="1">
        <a:lnSpc>
          <a:spcPct val="90000"/>
        </a:lnSpc>
        <a:spcBef>
          <a:spcPct val="0"/>
        </a:spcBef>
        <a:buNone/>
        <a:defRPr sz="21121" kern="1200">
          <a:solidFill>
            <a:schemeClr val="tx1"/>
          </a:solidFill>
          <a:latin typeface="+mj-lt"/>
          <a:ea typeface="+mj-ea"/>
          <a:cs typeface="+mj-cs"/>
        </a:defRPr>
      </a:lvl1pPr>
    </p:titleStyle>
    <p:bodyStyle>
      <a:lvl1pPr marL="1097286" indent="-1097286" algn="l" defTabSz="4389147" rtl="0" eaLnBrk="1" latinLnBrk="0" hangingPunct="1">
        <a:lnSpc>
          <a:spcPct val="90000"/>
        </a:lnSpc>
        <a:spcBef>
          <a:spcPts val="4800"/>
        </a:spcBef>
        <a:buFont typeface="Arial" panose="020B0604020202020204" pitchFamily="34" charset="0"/>
        <a:buChar char="•"/>
        <a:defRPr sz="13441" kern="1200">
          <a:solidFill>
            <a:schemeClr val="tx1"/>
          </a:solidFill>
          <a:latin typeface="+mn-lt"/>
          <a:ea typeface="+mn-ea"/>
          <a:cs typeface="+mn-cs"/>
        </a:defRPr>
      </a:lvl1pPr>
      <a:lvl2pPr marL="3291859" indent="-1097286" algn="l" defTabSz="4389147"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33" indent="-1097286" algn="l" defTabSz="4389147" rtl="0" eaLnBrk="1" latinLnBrk="0" hangingPunct="1">
        <a:lnSpc>
          <a:spcPct val="90000"/>
        </a:lnSpc>
        <a:spcBef>
          <a:spcPts val="2400"/>
        </a:spcBef>
        <a:buFont typeface="Arial" panose="020B0604020202020204" pitchFamily="34" charset="0"/>
        <a:buChar char="•"/>
        <a:defRPr sz="9601" kern="1200">
          <a:solidFill>
            <a:schemeClr val="tx1"/>
          </a:solidFill>
          <a:latin typeface="+mn-lt"/>
          <a:ea typeface="+mn-ea"/>
          <a:cs typeface="+mn-cs"/>
        </a:defRPr>
      </a:lvl3pPr>
      <a:lvl4pPr marL="7681006" indent="-1097286" algn="l" defTabSz="4389147"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79" indent="-1097286" algn="l" defTabSz="4389147"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153" indent="-1097286" algn="l" defTabSz="4389147"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726" indent="-1097286" algn="l" defTabSz="4389147"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99" indent="-1097286" algn="l" defTabSz="4389147"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872" indent="-1097286" algn="l" defTabSz="4389147"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47" rtl="0" eaLnBrk="1" latinLnBrk="0" hangingPunct="1">
        <a:defRPr sz="8640" kern="1200">
          <a:solidFill>
            <a:schemeClr val="tx1"/>
          </a:solidFill>
          <a:latin typeface="+mn-lt"/>
          <a:ea typeface="+mn-ea"/>
          <a:cs typeface="+mn-cs"/>
        </a:defRPr>
      </a:lvl1pPr>
      <a:lvl2pPr marL="2194574" algn="l" defTabSz="4389147" rtl="0" eaLnBrk="1" latinLnBrk="0" hangingPunct="1">
        <a:defRPr sz="8640" kern="1200">
          <a:solidFill>
            <a:schemeClr val="tx1"/>
          </a:solidFill>
          <a:latin typeface="+mn-lt"/>
          <a:ea typeface="+mn-ea"/>
          <a:cs typeface="+mn-cs"/>
        </a:defRPr>
      </a:lvl2pPr>
      <a:lvl3pPr marL="4389147" algn="l" defTabSz="4389147" rtl="0" eaLnBrk="1" latinLnBrk="0" hangingPunct="1">
        <a:defRPr sz="8640" kern="1200">
          <a:solidFill>
            <a:schemeClr val="tx1"/>
          </a:solidFill>
          <a:latin typeface="+mn-lt"/>
          <a:ea typeface="+mn-ea"/>
          <a:cs typeface="+mn-cs"/>
        </a:defRPr>
      </a:lvl3pPr>
      <a:lvl4pPr marL="6583719" algn="l" defTabSz="4389147" rtl="0" eaLnBrk="1" latinLnBrk="0" hangingPunct="1">
        <a:defRPr sz="8640" kern="1200">
          <a:solidFill>
            <a:schemeClr val="tx1"/>
          </a:solidFill>
          <a:latin typeface="+mn-lt"/>
          <a:ea typeface="+mn-ea"/>
          <a:cs typeface="+mn-cs"/>
        </a:defRPr>
      </a:lvl4pPr>
      <a:lvl5pPr marL="8778292" algn="l" defTabSz="4389147" rtl="0" eaLnBrk="1" latinLnBrk="0" hangingPunct="1">
        <a:defRPr sz="8640" kern="1200">
          <a:solidFill>
            <a:schemeClr val="tx1"/>
          </a:solidFill>
          <a:latin typeface="+mn-lt"/>
          <a:ea typeface="+mn-ea"/>
          <a:cs typeface="+mn-cs"/>
        </a:defRPr>
      </a:lvl5pPr>
      <a:lvl6pPr marL="10972866" algn="l" defTabSz="4389147" rtl="0" eaLnBrk="1" latinLnBrk="0" hangingPunct="1">
        <a:defRPr sz="8640" kern="1200">
          <a:solidFill>
            <a:schemeClr val="tx1"/>
          </a:solidFill>
          <a:latin typeface="+mn-lt"/>
          <a:ea typeface="+mn-ea"/>
          <a:cs typeface="+mn-cs"/>
        </a:defRPr>
      </a:lvl6pPr>
      <a:lvl7pPr marL="13167440" algn="l" defTabSz="4389147" rtl="0" eaLnBrk="1" latinLnBrk="0" hangingPunct="1">
        <a:defRPr sz="8640" kern="1200">
          <a:solidFill>
            <a:schemeClr val="tx1"/>
          </a:solidFill>
          <a:latin typeface="+mn-lt"/>
          <a:ea typeface="+mn-ea"/>
          <a:cs typeface="+mn-cs"/>
        </a:defRPr>
      </a:lvl7pPr>
      <a:lvl8pPr marL="15362013" algn="l" defTabSz="4389147" rtl="0" eaLnBrk="1" latinLnBrk="0" hangingPunct="1">
        <a:defRPr sz="8640" kern="1200">
          <a:solidFill>
            <a:schemeClr val="tx1"/>
          </a:solidFill>
          <a:latin typeface="+mn-lt"/>
          <a:ea typeface="+mn-ea"/>
          <a:cs typeface="+mn-cs"/>
        </a:defRPr>
      </a:lvl8pPr>
      <a:lvl9pPr marL="17556586" algn="l" defTabSz="4389147"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D21A4428-0533-0F4F-A943-F9E3DBA8BB0B}"/>
              </a:ext>
            </a:extLst>
          </p:cNvPr>
          <p:cNvSpPr txBox="1"/>
          <p:nvPr/>
        </p:nvSpPr>
        <p:spPr>
          <a:xfrm>
            <a:off x="3260085" y="4587824"/>
            <a:ext cx="9875520" cy="22330141"/>
          </a:xfrm>
          <a:prstGeom prst="rect">
            <a:avLst/>
          </a:prstGeom>
          <a:noFill/>
          <a:ln>
            <a:solidFill>
              <a:srgbClr val="C00000"/>
            </a:solidFill>
          </a:ln>
        </p:spPr>
        <p:txBody>
          <a:bodyPr wrap="square" rtlCol="0">
            <a:noAutofit/>
          </a:bodyPr>
          <a:lstStyle/>
          <a:p>
            <a:endParaRPr lang="en-US" sz="7464" dirty="0"/>
          </a:p>
        </p:txBody>
      </p:sp>
      <p:grpSp>
        <p:nvGrpSpPr>
          <p:cNvPr id="7" name="Group 6">
            <a:extLst>
              <a:ext uri="{FF2B5EF4-FFF2-40B4-BE49-F238E27FC236}">
                <a16:creationId xmlns:a16="http://schemas.microsoft.com/office/drawing/2014/main" id="{E1C4BE73-C185-A94E-BD83-27E9F97B3A9E}"/>
              </a:ext>
            </a:extLst>
          </p:cNvPr>
          <p:cNvGrpSpPr/>
          <p:nvPr/>
        </p:nvGrpSpPr>
        <p:grpSpPr>
          <a:xfrm>
            <a:off x="5433636" y="488480"/>
            <a:ext cx="42404636" cy="20568573"/>
            <a:chOff x="5274615" y="-1473738"/>
            <a:chExt cx="42404636" cy="20568573"/>
          </a:xfrm>
        </p:grpSpPr>
        <p:sp>
          <p:nvSpPr>
            <p:cNvPr id="32" name="TextBox 31">
              <a:extLst>
                <a:ext uri="{FF2B5EF4-FFF2-40B4-BE49-F238E27FC236}">
                  <a16:creationId xmlns:a16="http://schemas.microsoft.com/office/drawing/2014/main" id="{883B57DF-E6FF-CF41-81F6-C93DC52C7CCE}"/>
                </a:ext>
              </a:extLst>
            </p:cNvPr>
            <p:cNvSpPr txBox="1"/>
            <p:nvPr/>
          </p:nvSpPr>
          <p:spPr>
            <a:xfrm>
              <a:off x="36595772" y="-1453580"/>
              <a:ext cx="11083479" cy="16831064"/>
            </a:xfrm>
            <a:prstGeom prst="rect">
              <a:avLst/>
            </a:prstGeom>
            <a:noFill/>
            <a:ln>
              <a:solidFill>
                <a:srgbClr val="C00000"/>
              </a:solidFill>
            </a:ln>
          </p:spPr>
          <p:txBody>
            <a:bodyPr wrap="square" rtlCol="0">
              <a:noAutofit/>
            </a:bodyPr>
            <a:lstStyle/>
            <a:p>
              <a:endParaRPr lang="en-US" sz="7464" dirty="0"/>
            </a:p>
          </p:txBody>
        </p:sp>
        <p:sp>
          <p:nvSpPr>
            <p:cNvPr id="22" name="TextBox 21"/>
            <p:cNvSpPr txBox="1"/>
            <p:nvPr/>
          </p:nvSpPr>
          <p:spPr>
            <a:xfrm>
              <a:off x="36643412" y="10409969"/>
              <a:ext cx="11018517" cy="4967514"/>
            </a:xfrm>
            <a:prstGeom prst="rect">
              <a:avLst/>
            </a:prstGeom>
            <a:noFill/>
            <a:ln>
              <a:noFill/>
            </a:ln>
          </p:spPr>
          <p:txBody>
            <a:bodyPr wrap="square" rtlCol="0">
              <a:spAutoFit/>
            </a:bodyPr>
            <a:lstStyle/>
            <a:p>
              <a:pPr marL="771535" indent="-771535">
                <a:buFont typeface="Arial" charset="0"/>
                <a:buChar char="•"/>
              </a:pPr>
              <a:r>
                <a:rPr lang="en-US" sz="3960" dirty="0"/>
                <a:t>Overall: no significant difference in PACU stay or ‘end of surgery’ to PACU time with </a:t>
              </a:r>
              <a:r>
                <a:rPr lang="en-US" sz="3960" dirty="0" err="1"/>
                <a:t>sugammadex</a:t>
              </a:r>
              <a:r>
                <a:rPr lang="en-US" sz="3960" dirty="0"/>
                <a:t> versus neostigmine</a:t>
              </a:r>
            </a:p>
            <a:p>
              <a:pPr marL="771535" indent="-771535">
                <a:buFont typeface="Arial" charset="0"/>
                <a:buChar char="•"/>
              </a:pPr>
              <a:r>
                <a:rPr lang="en-US" sz="3960" dirty="0"/>
                <a:t>Statistically significant 63-minute decrease in PACU stay in patients with arthroscopies</a:t>
              </a:r>
            </a:p>
            <a:p>
              <a:pPr marL="771535" indent="-771535">
                <a:buFont typeface="Arial" charset="0"/>
                <a:buChar char="•"/>
              </a:pPr>
              <a:r>
                <a:rPr lang="en-US" sz="3960" dirty="0"/>
                <a:t>This is likely a clinically significant difference though possibly due to a wide standard deviation which merits further investigation</a:t>
              </a:r>
            </a:p>
          </p:txBody>
        </p:sp>
        <p:pic>
          <p:nvPicPr>
            <p:cNvPr id="4" name="Picture 3">
              <a:extLst>
                <a:ext uri="{FF2B5EF4-FFF2-40B4-BE49-F238E27FC236}">
                  <a16:creationId xmlns:a16="http://schemas.microsoft.com/office/drawing/2014/main" id="{D4D96135-6B05-794F-BD8B-CEE6A951B2A1}"/>
                </a:ext>
              </a:extLst>
            </p:cNvPr>
            <p:cNvPicPr>
              <a:picLocks noChangeAspect="1"/>
            </p:cNvPicPr>
            <p:nvPr/>
          </p:nvPicPr>
          <p:blipFill>
            <a:blip r:embed="rId2"/>
            <a:stretch>
              <a:fillRect/>
            </a:stretch>
          </p:blipFill>
          <p:spPr>
            <a:xfrm>
              <a:off x="5274615" y="14812739"/>
              <a:ext cx="5569071" cy="4282096"/>
            </a:xfrm>
            <a:prstGeom prst="rect">
              <a:avLst/>
            </a:prstGeom>
          </p:spPr>
        </p:pic>
        <p:sp>
          <p:nvSpPr>
            <p:cNvPr id="25" name="TextBox 24"/>
            <p:cNvSpPr txBox="1"/>
            <p:nvPr/>
          </p:nvSpPr>
          <p:spPr>
            <a:xfrm>
              <a:off x="36716545" y="-1473738"/>
              <a:ext cx="9312281" cy="957660"/>
            </a:xfrm>
            <a:prstGeom prst="rect">
              <a:avLst/>
            </a:prstGeom>
            <a:noFill/>
            <a:ln>
              <a:noFill/>
            </a:ln>
          </p:spPr>
          <p:txBody>
            <a:bodyPr wrap="square" numCol="1" rtlCol="0">
              <a:spAutoFit/>
            </a:bodyPr>
            <a:lstStyle/>
            <a:p>
              <a:pPr marL="771535" indent="-771535" defTabSz="822970">
                <a:defRPr/>
              </a:pPr>
              <a:r>
                <a:rPr lang="en-US" sz="5401" dirty="0">
                  <a:solidFill>
                    <a:srgbClr val="C00000"/>
                  </a:solidFill>
                </a:rPr>
                <a:t>Results </a:t>
              </a:r>
            </a:p>
          </p:txBody>
        </p:sp>
      </p:grpSp>
      <p:graphicFrame>
        <p:nvGraphicFramePr>
          <p:cNvPr id="9" name="Table 8">
            <a:extLst>
              <a:ext uri="{FF2B5EF4-FFF2-40B4-BE49-F238E27FC236}">
                <a16:creationId xmlns:a16="http://schemas.microsoft.com/office/drawing/2014/main" id="{A9B06903-A4EE-4E46-BB01-65E895AA6973}"/>
              </a:ext>
            </a:extLst>
          </p:cNvPr>
          <p:cNvGraphicFramePr>
            <a:graphicFrameLocks noGrp="1"/>
          </p:cNvGraphicFramePr>
          <p:nvPr>
            <p:extLst>
              <p:ext uri="{D42A27DB-BD31-4B8C-83A1-F6EECF244321}">
                <p14:modId xmlns:p14="http://schemas.microsoft.com/office/powerpoint/2010/main" val="1551684769"/>
              </p:ext>
            </p:extLst>
          </p:nvPr>
        </p:nvGraphicFramePr>
        <p:xfrm>
          <a:off x="36859067" y="824650"/>
          <a:ext cx="10874929" cy="11273932"/>
        </p:xfrm>
        <a:graphic>
          <a:graphicData uri="http://schemas.openxmlformats.org/drawingml/2006/table">
            <a:tbl>
              <a:tblPr/>
              <a:tblGrid>
                <a:gridCol w="2399160">
                  <a:extLst>
                    <a:ext uri="{9D8B030D-6E8A-4147-A177-3AD203B41FA5}">
                      <a16:colId xmlns:a16="http://schemas.microsoft.com/office/drawing/2014/main" val="3883202177"/>
                    </a:ext>
                  </a:extLst>
                </a:gridCol>
                <a:gridCol w="4212697">
                  <a:extLst>
                    <a:ext uri="{9D8B030D-6E8A-4147-A177-3AD203B41FA5}">
                      <a16:colId xmlns:a16="http://schemas.microsoft.com/office/drawing/2014/main" val="3921234366"/>
                    </a:ext>
                  </a:extLst>
                </a:gridCol>
                <a:gridCol w="2550287">
                  <a:extLst>
                    <a:ext uri="{9D8B030D-6E8A-4147-A177-3AD203B41FA5}">
                      <a16:colId xmlns:a16="http://schemas.microsoft.com/office/drawing/2014/main" val="2993267985"/>
                    </a:ext>
                  </a:extLst>
                </a:gridCol>
                <a:gridCol w="629701">
                  <a:extLst>
                    <a:ext uri="{9D8B030D-6E8A-4147-A177-3AD203B41FA5}">
                      <a16:colId xmlns:a16="http://schemas.microsoft.com/office/drawing/2014/main" val="3902423181"/>
                    </a:ext>
                  </a:extLst>
                </a:gridCol>
                <a:gridCol w="1083084">
                  <a:extLst>
                    <a:ext uri="{9D8B030D-6E8A-4147-A177-3AD203B41FA5}">
                      <a16:colId xmlns:a16="http://schemas.microsoft.com/office/drawing/2014/main" val="3797480066"/>
                    </a:ext>
                  </a:extLst>
                </a:gridCol>
              </a:tblGrid>
              <a:tr h="544248">
                <a:tc>
                  <a:txBody>
                    <a:bodyPr/>
                    <a:lstStyle/>
                    <a:p>
                      <a:pPr algn="ctr" fontAlgn="ctr"/>
                      <a:endParaRPr lang="en-US" sz="2000" b="0" i="0" u="none" strike="noStrike" dirty="0">
                        <a:solidFill>
                          <a:srgbClr val="000000"/>
                        </a:solidFill>
                        <a:effectLst/>
                        <a:latin typeface="Calibri" panose="020F050202020403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PACU Duration (min)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2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2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1773976"/>
                  </a:ext>
                </a:extLst>
              </a:tr>
              <a:tr h="544248">
                <a:tc>
                  <a:txBody>
                    <a:bodyPr/>
                    <a:lstStyle/>
                    <a:p>
                      <a:pPr algn="ctr" fontAlgn="ctr"/>
                      <a:r>
                        <a:rPr lang="en-US" sz="20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Mean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Standard Deviation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p-value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1111323"/>
                  </a:ext>
                </a:extLst>
              </a:tr>
              <a:tr h="512232">
                <a:tc>
                  <a:txBody>
                    <a:bodyPr/>
                    <a:lstStyle/>
                    <a:p>
                      <a:pPr algn="ctr" fontAlgn="ctr"/>
                      <a:r>
                        <a:rPr lang="en-US" sz="2000" b="0" i="0" u="none" strike="noStrike">
                          <a:solidFill>
                            <a:srgbClr val="000000"/>
                          </a:solidFill>
                          <a:effectLst/>
                          <a:latin typeface="Calibri" panose="020F0502020204030204" pitchFamily="34" charset="0"/>
                        </a:rPr>
                        <a:t>Neo: Arth PAV OR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312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317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690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fontAlgn="ctr"/>
                      <a:r>
                        <a:rPr lang="en-US" sz="2000" b="0" i="0" u="none" strike="noStrike">
                          <a:solidFill>
                            <a:srgbClr val="000000"/>
                          </a:solidFill>
                          <a:effectLst/>
                          <a:latin typeface="Calibri" panose="020F0502020204030204" pitchFamily="34" charset="0"/>
                        </a:rPr>
                        <a:t>0.02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2671406"/>
                  </a:ext>
                </a:extLst>
              </a:tr>
              <a:tr h="544248">
                <a:tc>
                  <a:txBody>
                    <a:bodyPr/>
                    <a:lstStyle/>
                    <a:p>
                      <a:pPr algn="ctr" fontAlgn="ctr"/>
                      <a:r>
                        <a:rPr lang="en-US" sz="2000" b="0" i="0" u="none" strike="noStrike">
                          <a:solidFill>
                            <a:srgbClr val="000000"/>
                          </a:solidFill>
                          <a:effectLst/>
                          <a:latin typeface="Calibri" panose="020F0502020204030204" pitchFamily="34" charset="0"/>
                        </a:rPr>
                        <a:t>Sug: Arth PAV OR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375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393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773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884872131"/>
                  </a:ext>
                </a:extLst>
              </a:tr>
              <a:tr h="512232">
                <a:tc>
                  <a:txBody>
                    <a:bodyPr/>
                    <a:lstStyle/>
                    <a:p>
                      <a:pPr algn="ctr" fontAlgn="ctr"/>
                      <a:r>
                        <a:rPr lang="en-US" sz="2000" b="0" i="0" u="none" strike="noStrike">
                          <a:solidFill>
                            <a:srgbClr val="000000"/>
                          </a:solidFill>
                          <a:effectLst/>
                          <a:latin typeface="Calibri" panose="020F0502020204030204" pitchFamily="34" charset="0"/>
                        </a:rPr>
                        <a:t>Neo: Arth SDC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fontAlgn="ctr"/>
                      <a:r>
                        <a:rPr lang="en-US" sz="20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9327372"/>
                  </a:ext>
                </a:extLst>
              </a:tr>
              <a:tr h="544248">
                <a:tc>
                  <a:txBody>
                    <a:bodyPr/>
                    <a:lstStyle/>
                    <a:p>
                      <a:pPr algn="ctr" fontAlgn="ctr"/>
                      <a:r>
                        <a:rPr lang="en-US" sz="2000" b="0" i="0" u="none" strike="noStrike">
                          <a:solidFill>
                            <a:srgbClr val="000000"/>
                          </a:solidFill>
                          <a:effectLst/>
                          <a:latin typeface="Calibri" panose="020F0502020204030204" pitchFamily="34" charset="0"/>
                        </a:rPr>
                        <a:t>Sug: Arth SDC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247724792"/>
                  </a:ext>
                </a:extLst>
              </a:tr>
              <a:tr h="512232">
                <a:tc>
                  <a:txBody>
                    <a:bodyPr/>
                    <a:lstStyle/>
                    <a:p>
                      <a:pPr algn="ctr" fontAlgn="ctr"/>
                      <a:r>
                        <a:rPr lang="en-US" sz="2000" b="0" i="0" u="none" strike="noStrike">
                          <a:solidFill>
                            <a:srgbClr val="000000"/>
                          </a:solidFill>
                          <a:effectLst/>
                          <a:latin typeface="Calibri" panose="020F0502020204030204" pitchFamily="34" charset="0"/>
                        </a:rPr>
                        <a:t>Neo: Choly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248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280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786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fontAlgn="ctr"/>
                      <a:r>
                        <a:rPr lang="en-US" sz="20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5604415"/>
                  </a:ext>
                </a:extLst>
              </a:tr>
              <a:tr h="544248">
                <a:tc>
                  <a:txBody>
                    <a:bodyPr/>
                    <a:lstStyle/>
                    <a:p>
                      <a:pPr algn="ctr" fontAlgn="ctr"/>
                      <a:r>
                        <a:rPr lang="en-US" sz="2000" b="0" i="0" u="none" strike="noStrike">
                          <a:solidFill>
                            <a:srgbClr val="000000"/>
                          </a:solidFill>
                          <a:effectLst/>
                          <a:latin typeface="Calibri" panose="020F0502020204030204" pitchFamily="34" charset="0"/>
                        </a:rPr>
                        <a:t>Sug: Choly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258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304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746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406877444"/>
                  </a:ext>
                </a:extLst>
              </a:tr>
              <a:tr h="485020">
                <a:tc>
                  <a:txBody>
                    <a:bodyPr/>
                    <a:lstStyle/>
                    <a:p>
                      <a:pPr algn="ctr" fontAlgn="ctr"/>
                      <a:r>
                        <a:rPr lang="en-US" sz="2000" b="0" i="0" u="none" strike="noStrike">
                          <a:solidFill>
                            <a:srgbClr val="000000"/>
                          </a:solidFill>
                          <a:effectLst/>
                          <a:latin typeface="Calibri" panose="020F0502020204030204" pitchFamily="34" charset="0"/>
                        </a:rPr>
                        <a:t>Neo: Bypass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rPr>
                        <a:t>276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rPr>
                        <a:t>193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rPr>
                        <a:t>137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fontAlgn="ctr"/>
                      <a:r>
                        <a:rPr lang="en-US" sz="20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2315963"/>
                  </a:ext>
                </a:extLst>
              </a:tr>
              <a:tr h="544248">
                <a:tc>
                  <a:txBody>
                    <a:bodyPr/>
                    <a:lstStyle/>
                    <a:p>
                      <a:pPr algn="ctr" fontAlgn="ctr"/>
                      <a:r>
                        <a:rPr lang="en-US" sz="2000" b="0" i="0" u="none" strike="noStrike">
                          <a:solidFill>
                            <a:srgbClr val="000000"/>
                          </a:solidFill>
                          <a:effectLst/>
                          <a:latin typeface="Calibri" panose="020F0502020204030204" pitchFamily="34" charset="0"/>
                        </a:rPr>
                        <a:t>Sug: Bypass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Arial" panose="020B0604020202020204" pitchFamily="34" charset="0"/>
                        </a:rPr>
                        <a:t>338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rPr>
                        <a:t>319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rPr>
                        <a:t>137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940917428"/>
                  </a:ext>
                </a:extLst>
              </a:tr>
              <a:tr h="544248">
                <a:tc>
                  <a:txBody>
                    <a:bodyPr/>
                    <a:lstStyle/>
                    <a:p>
                      <a:pPr algn="ctr" fontAlgn="ctr"/>
                      <a:endParaRPr lang="en-US" sz="20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20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20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20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20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66409517"/>
                  </a:ext>
                </a:extLst>
              </a:tr>
              <a:tr h="544248">
                <a:tc>
                  <a:txBody>
                    <a:bodyPr/>
                    <a:lstStyle/>
                    <a:p>
                      <a:pPr algn="ctr" fontAlgn="ctr"/>
                      <a:endParaRPr lang="en-US" sz="2000" b="0" i="0" u="none" strike="noStrike">
                        <a:solidFill>
                          <a:srgbClr val="000000"/>
                        </a:solidFill>
                        <a:effectLst/>
                        <a:latin typeface="Calibri" panose="020F050202020403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End of Surg to PACU (min)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2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2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4718551"/>
                  </a:ext>
                </a:extLst>
              </a:tr>
              <a:tr h="544248">
                <a:tc>
                  <a:txBody>
                    <a:bodyPr/>
                    <a:lstStyle/>
                    <a:p>
                      <a:pPr algn="ctr" fontAlgn="ctr"/>
                      <a:r>
                        <a:rPr lang="en-US" sz="20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Mean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StD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p-value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9347445"/>
                  </a:ext>
                </a:extLst>
              </a:tr>
              <a:tr h="544248">
                <a:tc>
                  <a:txBody>
                    <a:bodyPr/>
                    <a:lstStyle/>
                    <a:p>
                      <a:pPr algn="ctr" fontAlgn="ctr"/>
                      <a:r>
                        <a:rPr lang="en-US" sz="2000" b="0" i="0" u="none" strike="noStrike">
                          <a:solidFill>
                            <a:srgbClr val="000000"/>
                          </a:solidFill>
                          <a:effectLst/>
                          <a:latin typeface="Calibri" panose="020F0502020204030204" pitchFamily="34" charset="0"/>
                        </a:rPr>
                        <a:t>Neo: Arth PAV OR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rPr>
                        <a:t>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fontAlgn="ctr"/>
                      <a:r>
                        <a:rPr lang="en-US" sz="20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3461686"/>
                  </a:ext>
                </a:extLst>
              </a:tr>
              <a:tr h="544248">
                <a:tc>
                  <a:txBody>
                    <a:bodyPr/>
                    <a:lstStyle/>
                    <a:p>
                      <a:pPr algn="ctr" fontAlgn="ctr"/>
                      <a:r>
                        <a:rPr lang="en-US" sz="2000" b="0" i="0" u="none" strike="noStrike">
                          <a:solidFill>
                            <a:srgbClr val="000000"/>
                          </a:solidFill>
                          <a:effectLst/>
                          <a:latin typeface="Calibri" panose="020F0502020204030204" pitchFamily="34" charset="0"/>
                        </a:rPr>
                        <a:t>Sug: Arth PAV OR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rPr>
                        <a:t>786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478914520"/>
                  </a:ext>
                </a:extLst>
              </a:tr>
              <a:tr h="544248">
                <a:tc>
                  <a:txBody>
                    <a:bodyPr/>
                    <a:lstStyle/>
                    <a:p>
                      <a:pPr algn="ctr" fontAlgn="ctr"/>
                      <a:r>
                        <a:rPr lang="en-US" sz="2000" b="0" i="0" u="none" strike="noStrike">
                          <a:solidFill>
                            <a:srgbClr val="000000"/>
                          </a:solidFill>
                          <a:effectLst/>
                          <a:latin typeface="Calibri" panose="020F0502020204030204" pitchFamily="34" charset="0"/>
                        </a:rPr>
                        <a:t>Neo: Arth SDC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fontAlgn="ctr"/>
                      <a:r>
                        <a:rPr lang="en-US" sz="20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9912503"/>
                  </a:ext>
                </a:extLst>
              </a:tr>
              <a:tr h="544248">
                <a:tc>
                  <a:txBody>
                    <a:bodyPr/>
                    <a:lstStyle/>
                    <a:p>
                      <a:pPr algn="ctr" fontAlgn="ctr"/>
                      <a:r>
                        <a:rPr lang="en-US" sz="2000" b="0" i="0" u="none" strike="noStrike">
                          <a:solidFill>
                            <a:srgbClr val="000000"/>
                          </a:solidFill>
                          <a:effectLst/>
                          <a:latin typeface="Calibri" panose="020F0502020204030204" pitchFamily="34" charset="0"/>
                        </a:rPr>
                        <a:t>Sug: Arth SDC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164789341"/>
                  </a:ext>
                </a:extLst>
              </a:tr>
              <a:tr h="544248">
                <a:tc>
                  <a:txBody>
                    <a:bodyPr/>
                    <a:lstStyle/>
                    <a:p>
                      <a:pPr algn="ctr" fontAlgn="ctr"/>
                      <a:r>
                        <a:rPr lang="en-US" sz="2000" b="0" i="0" u="none" strike="noStrike">
                          <a:solidFill>
                            <a:srgbClr val="000000"/>
                          </a:solidFill>
                          <a:effectLst/>
                          <a:latin typeface="Calibri" panose="020F0502020204030204" pitchFamily="34" charset="0"/>
                        </a:rPr>
                        <a:t>Neo: Choly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rPr>
                        <a:t>744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fontAlgn="ctr"/>
                      <a:endParaRPr lang="en-US" sz="2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2664624"/>
                  </a:ext>
                </a:extLst>
              </a:tr>
              <a:tr h="544248">
                <a:tc>
                  <a:txBody>
                    <a:bodyPr/>
                    <a:lstStyle/>
                    <a:p>
                      <a:pPr algn="ctr" fontAlgn="ctr"/>
                      <a:r>
                        <a:rPr lang="en-US" sz="2000" b="0" i="0" u="none" strike="noStrike">
                          <a:solidFill>
                            <a:srgbClr val="000000"/>
                          </a:solidFill>
                          <a:effectLst/>
                          <a:latin typeface="Calibri" panose="020F0502020204030204" pitchFamily="34" charset="0"/>
                        </a:rPr>
                        <a:t>Sug: Choly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Arial" panose="020B0604020202020204" pitchFamily="34" charset="0"/>
                        </a:rPr>
                        <a:t>7.11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rPr>
                        <a:t>746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266409665"/>
                  </a:ext>
                </a:extLst>
              </a:tr>
              <a:tr h="544248">
                <a:tc>
                  <a:txBody>
                    <a:bodyPr/>
                    <a:lstStyle/>
                    <a:p>
                      <a:pPr algn="ctr" fontAlgn="ctr"/>
                      <a:r>
                        <a:rPr lang="en-US" sz="2000" b="0" i="0" u="none" strike="noStrike">
                          <a:solidFill>
                            <a:srgbClr val="000000"/>
                          </a:solidFill>
                          <a:effectLst/>
                          <a:latin typeface="Calibri" panose="020F0502020204030204" pitchFamily="34" charset="0"/>
                        </a:rPr>
                        <a:t>Neo: Bypass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rPr>
                        <a:t>137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fontAlgn="ctr"/>
                      <a:r>
                        <a:rPr lang="en-US" sz="20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315555"/>
                  </a:ext>
                </a:extLst>
              </a:tr>
              <a:tr h="544248">
                <a:tc>
                  <a:txBody>
                    <a:bodyPr/>
                    <a:lstStyle/>
                    <a:p>
                      <a:pPr algn="ctr" fontAlgn="ctr"/>
                      <a:r>
                        <a:rPr lang="en-US" sz="2000" b="0" i="0" u="none" strike="noStrike" dirty="0" err="1">
                          <a:solidFill>
                            <a:srgbClr val="000000"/>
                          </a:solidFill>
                          <a:effectLst/>
                          <a:latin typeface="Calibri" panose="020F0502020204030204" pitchFamily="34" charset="0"/>
                        </a:rPr>
                        <a:t>Sug</a:t>
                      </a:r>
                      <a:r>
                        <a:rPr lang="en-US" sz="2000" b="0" i="0" u="none" strike="noStrike" dirty="0">
                          <a:solidFill>
                            <a:srgbClr val="000000"/>
                          </a:solidFill>
                          <a:effectLst/>
                          <a:latin typeface="Calibri" panose="020F0502020204030204" pitchFamily="34" charset="0"/>
                        </a:rPr>
                        <a:t>: Bypass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Arial" panose="020B06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panose="020B0604020202020204" pitchFamily="34" charset="0"/>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Arial" panose="020B0604020202020204" pitchFamily="34" charset="0"/>
                        </a:rPr>
                        <a:t>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943749596"/>
                  </a:ext>
                </a:extLst>
              </a:tr>
            </a:tbl>
          </a:graphicData>
        </a:graphic>
      </p:graphicFrame>
      <p:sp>
        <p:nvSpPr>
          <p:cNvPr id="17" name="TextBox 16"/>
          <p:cNvSpPr txBox="1"/>
          <p:nvPr/>
        </p:nvSpPr>
        <p:spPr>
          <a:xfrm>
            <a:off x="13809238" y="508638"/>
            <a:ext cx="22219920" cy="28676952"/>
          </a:xfrm>
          <a:prstGeom prst="rect">
            <a:avLst/>
          </a:prstGeom>
          <a:noFill/>
          <a:ln>
            <a:solidFill>
              <a:srgbClr val="C00000"/>
            </a:solidFill>
          </a:ln>
        </p:spPr>
        <p:txBody>
          <a:bodyPr wrap="square" rtlCol="0">
            <a:noAutofit/>
          </a:bodyPr>
          <a:lstStyle/>
          <a:p>
            <a:endParaRPr lang="en-US" sz="7464" dirty="0"/>
          </a:p>
        </p:txBody>
      </p:sp>
      <p:sp>
        <p:nvSpPr>
          <p:cNvPr id="27" name="TextBox 26"/>
          <p:cNvSpPr txBox="1"/>
          <p:nvPr/>
        </p:nvSpPr>
        <p:spPr>
          <a:xfrm>
            <a:off x="3376198" y="4639334"/>
            <a:ext cx="9721123" cy="11892486"/>
          </a:xfrm>
          <a:prstGeom prst="rect">
            <a:avLst/>
          </a:prstGeom>
          <a:noFill/>
          <a:ln>
            <a:noFill/>
          </a:ln>
        </p:spPr>
        <p:txBody>
          <a:bodyPr wrap="square" numCol="1" rtlCol="0">
            <a:spAutoFit/>
          </a:bodyPr>
          <a:lstStyle/>
          <a:p>
            <a:pPr marL="771535" indent="-771535" defTabSz="822970">
              <a:defRPr/>
            </a:pPr>
            <a:r>
              <a:rPr lang="en-US" sz="5400" dirty="0">
                <a:solidFill>
                  <a:srgbClr val="C00000"/>
                </a:solidFill>
              </a:rPr>
              <a:t>Background</a:t>
            </a:r>
          </a:p>
          <a:p>
            <a:pPr marL="571500" indent="-571500">
              <a:buFont typeface="Arial" panose="020B0604020202020204" pitchFamily="34" charset="0"/>
              <a:buChar char="•"/>
            </a:pPr>
            <a:r>
              <a:rPr lang="en-US" sz="3960" dirty="0">
                <a:solidFill>
                  <a:schemeClr val="dk1"/>
                </a:solidFill>
                <a:ea typeface="Times New Roman"/>
                <a:cs typeface="Arial" panose="020B0604020202020204" pitchFamily="34" charset="0"/>
                <a:sym typeface="Times New Roman"/>
              </a:rPr>
              <a:t>Neostigmine – longstanding only choice for reversal of neuromuscular blockade</a:t>
            </a:r>
          </a:p>
          <a:p>
            <a:pPr marL="571500" indent="-571500">
              <a:buFont typeface="Arial" panose="020B0604020202020204" pitchFamily="34" charset="0"/>
              <a:buChar char="•"/>
            </a:pPr>
            <a:r>
              <a:rPr lang="en-US" sz="3960" dirty="0">
                <a:solidFill>
                  <a:schemeClr val="dk1"/>
                </a:solidFill>
                <a:ea typeface="Times New Roman"/>
                <a:cs typeface="Arial" panose="020B0604020202020204" pitchFamily="34" charset="0"/>
                <a:sym typeface="Times New Roman"/>
              </a:rPr>
              <a:t>Incomplete reversal and residual neuromuscular blockade: atelectasis, pulmonary edema, desaturations, postoperative pulmonary complications, and longer hospital stay</a:t>
            </a:r>
          </a:p>
          <a:p>
            <a:pPr marL="571500" indent="-571500">
              <a:buFont typeface="Arial" panose="020B0604020202020204" pitchFamily="34" charset="0"/>
              <a:buChar char="•"/>
            </a:pPr>
            <a:r>
              <a:rPr lang="en-US" sz="3960" dirty="0">
                <a:solidFill>
                  <a:schemeClr val="dk1"/>
                </a:solidFill>
                <a:ea typeface="Times New Roman"/>
                <a:cs typeface="Arial" panose="020B0604020202020204" pitchFamily="34" charset="0"/>
                <a:sym typeface="Times New Roman"/>
              </a:rPr>
              <a:t>March 2016: </a:t>
            </a:r>
            <a:r>
              <a:rPr lang="en-US" sz="3960" dirty="0" err="1">
                <a:solidFill>
                  <a:schemeClr val="dk1"/>
                </a:solidFill>
                <a:ea typeface="Times New Roman"/>
                <a:cs typeface="Arial" panose="020B0604020202020204" pitchFamily="34" charset="0"/>
                <a:sym typeface="Times New Roman"/>
              </a:rPr>
              <a:t>sugammadex</a:t>
            </a:r>
            <a:r>
              <a:rPr lang="en-US" sz="3960" dirty="0">
                <a:solidFill>
                  <a:schemeClr val="dk1"/>
                </a:solidFill>
                <a:ea typeface="Times New Roman"/>
                <a:cs typeface="Arial" panose="020B0604020202020204" pitchFamily="34" charset="0"/>
                <a:sym typeface="Times New Roman"/>
              </a:rPr>
              <a:t> introduced at UCDMC</a:t>
            </a:r>
          </a:p>
          <a:p>
            <a:pPr marL="571500" indent="-571500">
              <a:buFont typeface="Arial" panose="020B0604020202020204" pitchFamily="34" charset="0"/>
              <a:buChar char="•"/>
            </a:pPr>
            <a:r>
              <a:rPr lang="en-US" sz="3960" dirty="0">
                <a:solidFill>
                  <a:schemeClr val="dk1"/>
                </a:solidFill>
                <a:ea typeface="Times New Roman"/>
                <a:cs typeface="Arial" panose="020B0604020202020204" pitchFamily="34" charset="0"/>
                <a:sym typeface="Times New Roman"/>
              </a:rPr>
              <a:t>Sugammadex can rapidly reverse even deep neuromuscular blockade and is associated with fewer adverse events: decreased surgery duration, PACU stay, and overall hospital stay</a:t>
            </a:r>
            <a:r>
              <a:rPr lang="en-US" sz="3960" baseline="30000" dirty="0">
                <a:solidFill>
                  <a:schemeClr val="dk1"/>
                </a:solidFill>
                <a:ea typeface="Times New Roman"/>
                <a:cs typeface="Arial" panose="020B0604020202020204" pitchFamily="34" charset="0"/>
                <a:sym typeface="Times New Roman"/>
              </a:rPr>
              <a:t>2</a:t>
            </a:r>
          </a:p>
          <a:p>
            <a:pPr marL="571500" indent="-571500">
              <a:buFont typeface="Arial" panose="020B0604020202020204" pitchFamily="34" charset="0"/>
              <a:buChar char="•"/>
            </a:pPr>
            <a:r>
              <a:rPr lang="en-US" sz="3960" dirty="0">
                <a:solidFill>
                  <a:schemeClr val="dk1"/>
                </a:solidFill>
                <a:ea typeface="Times New Roman"/>
                <a:cs typeface="Arial" panose="020B0604020202020204" pitchFamily="34" charset="0"/>
                <a:sym typeface="Times New Roman"/>
              </a:rPr>
              <a:t>This study aims to compare patient flow</a:t>
            </a:r>
          </a:p>
          <a:p>
            <a:r>
              <a:rPr lang="en-US" sz="3960" dirty="0">
                <a:solidFill>
                  <a:schemeClr val="dk1"/>
                </a:solidFill>
                <a:ea typeface="Times New Roman"/>
                <a:cs typeface="Arial" panose="020B0604020202020204" pitchFamily="34" charset="0"/>
                <a:sym typeface="Times New Roman"/>
              </a:rPr>
              <a:t>       -neostigmine versus sugammadex</a:t>
            </a:r>
          </a:p>
          <a:p>
            <a:r>
              <a:rPr lang="en-US" sz="3960" dirty="0">
                <a:solidFill>
                  <a:schemeClr val="dk1"/>
                </a:solidFill>
                <a:ea typeface="Times New Roman"/>
                <a:cs typeface="Arial" panose="020B0604020202020204" pitchFamily="34" charset="0"/>
                <a:sym typeface="Times New Roman"/>
              </a:rPr>
              <a:t>           end of surgery to PACU</a:t>
            </a:r>
          </a:p>
          <a:p>
            <a:r>
              <a:rPr lang="en-US" sz="3960" dirty="0">
                <a:solidFill>
                  <a:schemeClr val="dk1"/>
                </a:solidFill>
                <a:ea typeface="Times New Roman"/>
                <a:cs typeface="Arial" panose="020B0604020202020204" pitchFamily="34" charset="0"/>
                <a:sym typeface="Times New Roman"/>
              </a:rPr>
              <a:t>               total PACU stay</a:t>
            </a:r>
          </a:p>
        </p:txBody>
      </p:sp>
      <p:sp>
        <p:nvSpPr>
          <p:cNvPr id="29" name="TextBox 28"/>
          <p:cNvSpPr txBox="1"/>
          <p:nvPr/>
        </p:nvSpPr>
        <p:spPr>
          <a:xfrm>
            <a:off x="3321506" y="21266469"/>
            <a:ext cx="9800679" cy="5189113"/>
          </a:xfrm>
          <a:prstGeom prst="rect">
            <a:avLst/>
          </a:prstGeom>
          <a:noFill/>
          <a:ln>
            <a:noFill/>
          </a:ln>
        </p:spPr>
        <p:txBody>
          <a:bodyPr wrap="square" numCol="1" rtlCol="0">
            <a:spAutoFit/>
          </a:bodyPr>
          <a:lstStyle/>
          <a:p>
            <a:pPr marL="771535" indent="-771535" defTabSz="822970">
              <a:defRPr/>
            </a:pPr>
            <a:r>
              <a:rPr lang="en-US" sz="5400" dirty="0">
                <a:solidFill>
                  <a:srgbClr val="C00000"/>
                </a:solidFill>
              </a:rPr>
              <a:t>Methods</a:t>
            </a:r>
          </a:p>
          <a:p>
            <a:pPr marL="571500" indent="-571500">
              <a:buFont typeface="Arial" panose="020B0604020202020204" pitchFamily="34" charset="0"/>
              <a:buChar char="•"/>
            </a:pPr>
            <a:r>
              <a:rPr lang="en-US" sz="3960" dirty="0">
                <a:ea typeface="Times New Roman"/>
                <a:cs typeface="Arial" panose="020B0604020202020204" pitchFamily="34" charset="0"/>
                <a:sym typeface="Times New Roman"/>
              </a:rPr>
              <a:t>Retrospective study of anesthetic events in</a:t>
            </a:r>
            <a:r>
              <a:rPr lang="en-US" sz="3960" dirty="0">
                <a:solidFill>
                  <a:srgbClr val="FF0000"/>
                </a:solidFill>
                <a:ea typeface="Times New Roman"/>
                <a:cs typeface="Arial" panose="020B0604020202020204" pitchFamily="34" charset="0"/>
                <a:sym typeface="Times New Roman"/>
              </a:rPr>
              <a:t> </a:t>
            </a:r>
            <a:r>
              <a:rPr lang="en-US" sz="3960" dirty="0">
                <a:ea typeface="Times New Roman"/>
                <a:cs typeface="Arial" panose="020B0604020202020204" pitchFamily="34" charset="0"/>
                <a:sym typeface="Times New Roman"/>
              </a:rPr>
              <a:t>UCDMC Pavilion OR and Same Day Surgery Center (SDSC) from July 2014 - March 2018</a:t>
            </a:r>
          </a:p>
          <a:p>
            <a:pPr marL="571500" indent="-571500">
              <a:buFont typeface="Arial" panose="020B0604020202020204" pitchFamily="34" charset="0"/>
              <a:buChar char="•"/>
            </a:pPr>
            <a:r>
              <a:rPr lang="en-US" sz="3960" dirty="0">
                <a:ea typeface="Times New Roman"/>
                <a:cs typeface="Arial" panose="020B0604020202020204" pitchFamily="34" charset="0"/>
                <a:sym typeface="Times New Roman"/>
              </a:rPr>
              <a:t>Arthroscopies, cholecystectomies, and gastric bypasses (n = 3415)</a:t>
            </a:r>
          </a:p>
          <a:p>
            <a:pPr marL="571500" indent="-571500">
              <a:buFont typeface="Arial" panose="020B0604020202020204" pitchFamily="34" charset="0"/>
              <a:buChar char="•"/>
            </a:pPr>
            <a:r>
              <a:rPr lang="en-US" sz="3960" dirty="0">
                <a:ea typeface="Times New Roman"/>
                <a:cs typeface="Arial" panose="020B0604020202020204" pitchFamily="34" charset="0"/>
                <a:sym typeface="Times New Roman"/>
              </a:rPr>
              <a:t>neostigmine vs sugammadex reversal, compared using a grouped t-test analysis</a:t>
            </a:r>
          </a:p>
        </p:txBody>
      </p:sp>
      <p:sp>
        <p:nvSpPr>
          <p:cNvPr id="31" name="TextBox 30"/>
          <p:cNvSpPr txBox="1"/>
          <p:nvPr/>
        </p:nvSpPr>
        <p:spPr>
          <a:xfrm>
            <a:off x="3271530" y="27238390"/>
            <a:ext cx="9825791" cy="1737783"/>
          </a:xfrm>
          <a:prstGeom prst="rect">
            <a:avLst/>
          </a:prstGeom>
          <a:noFill/>
          <a:ln>
            <a:noFill/>
          </a:ln>
        </p:spPr>
        <p:txBody>
          <a:bodyPr wrap="square" numCol="1" rtlCol="0" anchor="ctr">
            <a:spAutoFit/>
          </a:bodyPr>
          <a:lstStyle/>
          <a:p>
            <a:pPr algn="ctr">
              <a:lnSpc>
                <a:spcPct val="90000"/>
              </a:lnSpc>
            </a:pPr>
            <a:r>
              <a:rPr lang="en-US" altLang="en-US" sz="3960" dirty="0">
                <a:ea typeface="ＭＳ Ｐゴシック" charset="-128"/>
              </a:rPr>
              <a:t>Kevin Nguyen BS, University of California, Davis</a:t>
            </a:r>
            <a:endParaRPr lang="en-US" altLang="en-US" sz="3960" i="1" dirty="0">
              <a:ea typeface="ＭＳ Ｐゴシック" charset="-128"/>
            </a:endParaRPr>
          </a:p>
          <a:p>
            <a:pPr algn="ctr">
              <a:lnSpc>
                <a:spcPct val="90000"/>
              </a:lnSpc>
            </a:pPr>
            <a:r>
              <a:rPr lang="en-US" altLang="en-US" sz="3960" dirty="0">
                <a:ea typeface="ＭＳ Ｐゴシック" charset="-128"/>
              </a:rPr>
              <a:t>Neal Fleming MD, PhD, Anesthesiology, University of California, Davis</a:t>
            </a:r>
            <a:endParaRPr lang="en-US" altLang="en-US" sz="3960" i="1" dirty="0">
              <a:ea typeface="ＭＳ Ｐゴシック" charset="-128"/>
            </a:endParaRPr>
          </a:p>
        </p:txBody>
      </p:sp>
      <p:sp>
        <p:nvSpPr>
          <p:cNvPr id="26" name="TextBox 25"/>
          <p:cNvSpPr txBox="1"/>
          <p:nvPr/>
        </p:nvSpPr>
        <p:spPr>
          <a:xfrm>
            <a:off x="3246666" y="508637"/>
            <a:ext cx="9875520" cy="38875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en-US" sz="5940" b="1" dirty="0" err="1">
                <a:ea typeface="ＭＳ Ｐゴシック" charset="-128"/>
              </a:rPr>
              <a:t>Sugammadex</a:t>
            </a:r>
            <a:r>
              <a:rPr lang="en-US" altLang="en-US" sz="5940" b="1" dirty="0">
                <a:ea typeface="ＭＳ Ｐゴシック" charset="-128"/>
              </a:rPr>
              <a:t> vs Neostigmine: Possible Decrease in PACU Stay</a:t>
            </a:r>
          </a:p>
          <a:p>
            <a:pPr algn="ctr"/>
            <a:r>
              <a:rPr lang="en-US" sz="5940" b="1" dirty="0">
                <a:ea typeface="ＭＳ Ｐゴシック" charset="-128"/>
              </a:rPr>
              <a:t>Presenter: Kevin Nguyen</a:t>
            </a:r>
            <a:endParaRPr lang="en-US" sz="5401" dirty="0"/>
          </a:p>
        </p:txBody>
      </p:sp>
      <p:sp>
        <p:nvSpPr>
          <p:cNvPr id="5" name="TextBox 4"/>
          <p:cNvSpPr txBox="1"/>
          <p:nvPr/>
        </p:nvSpPr>
        <p:spPr>
          <a:xfrm>
            <a:off x="8218172" y="30963872"/>
            <a:ext cx="191573" cy="1286943"/>
          </a:xfrm>
          <a:prstGeom prst="rect">
            <a:avLst/>
          </a:prstGeom>
          <a:noFill/>
        </p:spPr>
        <p:txBody>
          <a:bodyPr wrap="none" rtlCol="0">
            <a:spAutoFit/>
          </a:bodyPr>
          <a:lstStyle/>
          <a:p>
            <a:endParaRPr lang="en-US" sz="7464" dirty="0"/>
          </a:p>
        </p:txBody>
      </p:sp>
      <p:grpSp>
        <p:nvGrpSpPr>
          <p:cNvPr id="3" name="Group 2">
            <a:extLst>
              <a:ext uri="{FF2B5EF4-FFF2-40B4-BE49-F238E27FC236}">
                <a16:creationId xmlns:a16="http://schemas.microsoft.com/office/drawing/2014/main" id="{49869A3F-707F-1349-B51A-571DA1206750}"/>
              </a:ext>
            </a:extLst>
          </p:cNvPr>
          <p:cNvGrpSpPr/>
          <p:nvPr/>
        </p:nvGrpSpPr>
        <p:grpSpPr>
          <a:xfrm>
            <a:off x="36769176" y="26157462"/>
            <a:ext cx="11083477" cy="3028128"/>
            <a:chOff x="36871648" y="24964079"/>
            <a:chExt cx="11083477" cy="3028128"/>
          </a:xfrm>
        </p:grpSpPr>
        <p:sp>
          <p:nvSpPr>
            <p:cNvPr id="36" name="TextBox 35">
              <a:extLst>
                <a:ext uri="{FF2B5EF4-FFF2-40B4-BE49-F238E27FC236}">
                  <a16:creationId xmlns:a16="http://schemas.microsoft.com/office/drawing/2014/main" id="{7835D579-35A4-FD44-B6C9-02C7C6DD0069}"/>
                </a:ext>
              </a:extLst>
            </p:cNvPr>
            <p:cNvSpPr txBox="1">
              <a:spLocks/>
            </p:cNvSpPr>
            <p:nvPr/>
          </p:nvSpPr>
          <p:spPr>
            <a:xfrm>
              <a:off x="36871648" y="24964079"/>
              <a:ext cx="11083477" cy="3028128"/>
            </a:xfrm>
            <a:prstGeom prst="rect">
              <a:avLst/>
            </a:prstGeom>
            <a:noFill/>
            <a:ln>
              <a:solidFill>
                <a:srgbClr val="C00000"/>
              </a:solidFill>
            </a:ln>
          </p:spPr>
          <p:txBody>
            <a:bodyPr wrap="square" rtlCol="0">
              <a:noAutofit/>
            </a:bodyPr>
            <a:lstStyle/>
            <a:p>
              <a:endParaRPr lang="en-US" sz="7464" dirty="0"/>
            </a:p>
          </p:txBody>
        </p:sp>
        <p:sp>
          <p:nvSpPr>
            <p:cNvPr id="39" name="TextBox 38">
              <a:extLst>
                <a:ext uri="{FF2B5EF4-FFF2-40B4-BE49-F238E27FC236}">
                  <a16:creationId xmlns:a16="http://schemas.microsoft.com/office/drawing/2014/main" id="{77630F18-255B-B44A-AD86-FCD1128DF5DD}"/>
                </a:ext>
              </a:extLst>
            </p:cNvPr>
            <p:cNvSpPr txBox="1"/>
            <p:nvPr/>
          </p:nvSpPr>
          <p:spPr>
            <a:xfrm>
              <a:off x="37055592" y="24964079"/>
              <a:ext cx="8342923" cy="957660"/>
            </a:xfrm>
            <a:prstGeom prst="rect">
              <a:avLst/>
            </a:prstGeom>
            <a:noFill/>
            <a:ln>
              <a:noFill/>
            </a:ln>
          </p:spPr>
          <p:txBody>
            <a:bodyPr wrap="square" numCol="1" rtlCol="0">
              <a:spAutoFit/>
            </a:bodyPr>
            <a:lstStyle/>
            <a:p>
              <a:r>
                <a:rPr lang="en-US" sz="5401" dirty="0">
                  <a:solidFill>
                    <a:srgbClr val="C00000"/>
                  </a:solidFill>
                </a:rPr>
                <a:t>References</a:t>
              </a:r>
            </a:p>
          </p:txBody>
        </p:sp>
        <p:sp>
          <p:nvSpPr>
            <p:cNvPr id="41" name="TextBox 40">
              <a:extLst>
                <a:ext uri="{FF2B5EF4-FFF2-40B4-BE49-F238E27FC236}">
                  <a16:creationId xmlns:a16="http://schemas.microsoft.com/office/drawing/2014/main" id="{884AF50F-2F8D-354C-9050-33AA9F6F6E08}"/>
                </a:ext>
              </a:extLst>
            </p:cNvPr>
            <p:cNvSpPr txBox="1"/>
            <p:nvPr/>
          </p:nvSpPr>
          <p:spPr>
            <a:xfrm>
              <a:off x="37031917" y="25683883"/>
              <a:ext cx="10734177" cy="2308324"/>
            </a:xfrm>
            <a:prstGeom prst="rect">
              <a:avLst/>
            </a:prstGeom>
            <a:noFill/>
            <a:ln>
              <a:noFill/>
            </a:ln>
          </p:spPr>
          <p:txBody>
            <a:bodyPr wrap="square" numCol="1" rtlCol="0">
              <a:spAutoFit/>
            </a:bodyPr>
            <a:lstStyle/>
            <a:p>
              <a:pPr marL="742959" indent="-742959">
                <a:spcBef>
                  <a:spcPct val="0"/>
                </a:spcBef>
                <a:buAutoNum type="arabicPeriod"/>
              </a:pPr>
              <a:r>
                <a:rPr lang="en-US" sz="2400" dirty="0"/>
                <a:t>Carron M, </a:t>
              </a:r>
              <a:r>
                <a:rPr lang="en-US" sz="2400" dirty="0" err="1"/>
                <a:t>Zarantonello</a:t>
              </a:r>
              <a:r>
                <a:rPr lang="en-US" sz="2400" dirty="0"/>
                <a:t> F, </a:t>
              </a:r>
              <a:r>
                <a:rPr lang="en-US" sz="2400" dirty="0" err="1"/>
                <a:t>Lazzarotto</a:t>
              </a:r>
              <a:r>
                <a:rPr lang="en-US" sz="2400" dirty="0"/>
                <a:t> N, </a:t>
              </a:r>
              <a:r>
                <a:rPr lang="en-US" sz="2400" dirty="0" err="1"/>
                <a:t>Tellaroli</a:t>
              </a:r>
              <a:r>
                <a:rPr lang="en-US" sz="2400" dirty="0"/>
                <a:t> P, Ori C. </a:t>
              </a:r>
              <a:r>
                <a:rPr lang="en-US" sz="2400" i="1" dirty="0"/>
                <a:t>J Clin </a:t>
              </a:r>
              <a:r>
                <a:rPr lang="en-US" sz="2400" i="1" dirty="0" err="1"/>
                <a:t>Anesth</a:t>
              </a:r>
              <a:r>
                <a:rPr lang="en-US" sz="2400" dirty="0"/>
                <a:t>. 2017;39:38–44. doi:10.1016/j.jclinane.2017.03.004</a:t>
              </a:r>
            </a:p>
            <a:p>
              <a:pPr marL="742959" indent="-742959">
                <a:spcBef>
                  <a:spcPct val="0"/>
                </a:spcBef>
                <a:buAutoNum type="arabicPeriod"/>
              </a:pPr>
              <a:r>
                <a:rPr lang="en-US" sz="2400" dirty="0" err="1"/>
                <a:t>Hristovska</a:t>
              </a:r>
              <a:r>
                <a:rPr lang="en-US" sz="2400" dirty="0"/>
                <a:t> AM, </a:t>
              </a:r>
              <a:r>
                <a:rPr lang="en-US" sz="2400" dirty="0" err="1"/>
                <a:t>Duch</a:t>
              </a:r>
              <a:r>
                <a:rPr lang="en-US" sz="2400" dirty="0"/>
                <a:t> P, </a:t>
              </a:r>
              <a:r>
                <a:rPr lang="en-US" sz="2400" dirty="0" err="1"/>
                <a:t>Allingstrup</a:t>
              </a:r>
              <a:r>
                <a:rPr lang="en-US" sz="2400" dirty="0"/>
                <a:t> M, </a:t>
              </a:r>
              <a:r>
                <a:rPr lang="en-US" sz="2400" dirty="0" err="1"/>
                <a:t>Afshari</a:t>
              </a:r>
              <a:r>
                <a:rPr lang="en-US" sz="2400" dirty="0"/>
                <a:t> A. Efficacy and safety of </a:t>
              </a:r>
              <a:r>
                <a:rPr lang="en-US" sz="2400" dirty="0" err="1"/>
                <a:t>sugammadex</a:t>
              </a:r>
              <a:r>
                <a:rPr lang="en-US" sz="2400" dirty="0"/>
                <a:t> versus neostigmine in reversing neuromuscular blockade in adults. </a:t>
              </a:r>
              <a:r>
                <a:rPr lang="en-US" sz="2400" i="1" dirty="0"/>
                <a:t>Cochrane Database Syst Rev</a:t>
              </a:r>
              <a:r>
                <a:rPr lang="en-US" sz="2400" dirty="0"/>
                <a:t>. 2017;8(8):CD012763. Published 2017 Aug 14. doi:10.1002/14651858.CD012763</a:t>
              </a:r>
              <a:endParaRPr lang="en-US" altLang="en-US" sz="2400" dirty="0"/>
            </a:p>
          </p:txBody>
        </p:sp>
      </p:grpSp>
      <p:sp>
        <p:nvSpPr>
          <p:cNvPr id="42" name="TextBox 41">
            <a:extLst>
              <a:ext uri="{FF2B5EF4-FFF2-40B4-BE49-F238E27FC236}">
                <a16:creationId xmlns:a16="http://schemas.microsoft.com/office/drawing/2014/main" id="{0DAD1256-10E7-F244-AAF3-86BF3EDB03C3}"/>
              </a:ext>
            </a:extLst>
          </p:cNvPr>
          <p:cNvSpPr txBox="1"/>
          <p:nvPr/>
        </p:nvSpPr>
        <p:spPr>
          <a:xfrm>
            <a:off x="14709525" y="2015551"/>
            <a:ext cx="21219104" cy="24897585"/>
          </a:xfrm>
          <a:prstGeom prst="rect">
            <a:avLst/>
          </a:prstGeom>
          <a:noFill/>
          <a:ln>
            <a:noFill/>
          </a:ln>
        </p:spPr>
        <p:txBody>
          <a:bodyPr wrap="square" numCol="1" rtlCol="0">
            <a:spAutoFit/>
          </a:bodyPr>
          <a:lstStyle/>
          <a:p>
            <a:r>
              <a:rPr lang="en-US" sz="17910" b="1" dirty="0" err="1"/>
              <a:t>Sugammadex</a:t>
            </a:r>
            <a:r>
              <a:rPr lang="en-US" sz="17910" dirty="0"/>
              <a:t> did </a:t>
            </a:r>
            <a:r>
              <a:rPr lang="en-US" sz="17910" b="1" dirty="0"/>
              <a:t>not</a:t>
            </a:r>
            <a:r>
              <a:rPr lang="en-US" sz="17910" dirty="0"/>
              <a:t> </a:t>
            </a:r>
            <a:r>
              <a:rPr lang="en-US" sz="17910" b="1" dirty="0"/>
              <a:t>change</a:t>
            </a:r>
            <a:r>
              <a:rPr lang="en-US" sz="17910" dirty="0"/>
              <a:t> patient perioperative flow as measured by turn around time from ‘end of surgery’ to PACU, and total PACU stay, when </a:t>
            </a:r>
            <a:r>
              <a:rPr lang="en-US" sz="17910" b="1" dirty="0"/>
              <a:t>compared to Neostigmine</a:t>
            </a:r>
            <a:r>
              <a:rPr lang="en-US" sz="17910" dirty="0"/>
              <a:t>.</a:t>
            </a:r>
          </a:p>
        </p:txBody>
      </p:sp>
      <p:pic>
        <p:nvPicPr>
          <p:cNvPr id="30" name="Picture 29">
            <a:extLst>
              <a:ext uri="{FF2B5EF4-FFF2-40B4-BE49-F238E27FC236}">
                <a16:creationId xmlns:a16="http://schemas.microsoft.com/office/drawing/2014/main" id="{F8917F06-F604-954E-AA73-67A53A1D3100}"/>
              </a:ext>
            </a:extLst>
          </p:cNvPr>
          <p:cNvPicPr>
            <a:picLocks noChangeAspect="1"/>
          </p:cNvPicPr>
          <p:nvPr/>
        </p:nvPicPr>
        <p:blipFill rotWithShape="1">
          <a:blip r:embed="rId3"/>
          <a:srcRect l="-2278" t="378" r="2278" b="14795"/>
          <a:stretch/>
        </p:blipFill>
        <p:spPr>
          <a:xfrm>
            <a:off x="42108148" y="30266829"/>
            <a:ext cx="5113855" cy="2007190"/>
          </a:xfrm>
          <a:prstGeom prst="rect">
            <a:avLst/>
          </a:prstGeom>
        </p:spPr>
      </p:pic>
      <p:pic>
        <p:nvPicPr>
          <p:cNvPr id="48" name="Google Shape;136;p25">
            <a:extLst>
              <a:ext uri="{FF2B5EF4-FFF2-40B4-BE49-F238E27FC236}">
                <a16:creationId xmlns:a16="http://schemas.microsoft.com/office/drawing/2014/main" id="{33D63902-ED59-D44E-BD62-63367A9F2023}"/>
              </a:ext>
            </a:extLst>
          </p:cNvPr>
          <p:cNvPicPr preferRelativeResize="0"/>
          <p:nvPr/>
        </p:nvPicPr>
        <p:blipFill rotWithShape="1">
          <a:blip r:embed="rId4">
            <a:alphaModFix/>
          </a:blip>
          <a:srcRect/>
          <a:stretch/>
        </p:blipFill>
        <p:spPr>
          <a:xfrm>
            <a:off x="3246666" y="30125183"/>
            <a:ext cx="6000751" cy="2148836"/>
          </a:xfrm>
          <a:prstGeom prst="rect">
            <a:avLst/>
          </a:prstGeom>
          <a:noFill/>
          <a:ln>
            <a:noFill/>
          </a:ln>
        </p:spPr>
      </p:pic>
      <p:grpSp>
        <p:nvGrpSpPr>
          <p:cNvPr id="6" name="Group 5">
            <a:extLst>
              <a:ext uri="{FF2B5EF4-FFF2-40B4-BE49-F238E27FC236}">
                <a16:creationId xmlns:a16="http://schemas.microsoft.com/office/drawing/2014/main" id="{32114CB7-8B2D-1B4F-ADA1-5131CD135F8C}"/>
              </a:ext>
            </a:extLst>
          </p:cNvPr>
          <p:cNvGrpSpPr/>
          <p:nvPr/>
        </p:nvGrpSpPr>
        <p:grpSpPr>
          <a:xfrm>
            <a:off x="36769175" y="17359859"/>
            <a:ext cx="11083477" cy="8624067"/>
            <a:chOff x="36905450" y="17109795"/>
            <a:chExt cx="11083477" cy="6870350"/>
          </a:xfrm>
        </p:grpSpPr>
        <p:sp>
          <p:nvSpPr>
            <p:cNvPr id="19" name="TextBox 18"/>
            <p:cNvSpPr txBox="1"/>
            <p:nvPr/>
          </p:nvSpPr>
          <p:spPr>
            <a:xfrm>
              <a:off x="36905450" y="17203443"/>
              <a:ext cx="11083477" cy="6776702"/>
            </a:xfrm>
            <a:prstGeom prst="rect">
              <a:avLst/>
            </a:prstGeom>
            <a:noFill/>
            <a:ln>
              <a:solidFill>
                <a:srgbClr val="C00000"/>
              </a:solidFill>
            </a:ln>
          </p:spPr>
          <p:txBody>
            <a:bodyPr wrap="square" rtlCol="0">
              <a:noAutofit/>
            </a:bodyPr>
            <a:lstStyle/>
            <a:p>
              <a:endParaRPr lang="en-US" sz="7464" dirty="0"/>
            </a:p>
          </p:txBody>
        </p:sp>
        <p:sp>
          <p:nvSpPr>
            <p:cNvPr id="28" name="TextBox 27"/>
            <p:cNvSpPr txBox="1"/>
            <p:nvPr/>
          </p:nvSpPr>
          <p:spPr>
            <a:xfrm>
              <a:off x="37089395" y="17109795"/>
              <a:ext cx="9875520" cy="957660"/>
            </a:xfrm>
            <a:prstGeom prst="rect">
              <a:avLst/>
            </a:prstGeom>
            <a:noFill/>
            <a:ln>
              <a:noFill/>
            </a:ln>
          </p:spPr>
          <p:txBody>
            <a:bodyPr wrap="square" numCol="1" rtlCol="0">
              <a:spAutoFit/>
            </a:bodyPr>
            <a:lstStyle/>
            <a:p>
              <a:r>
                <a:rPr lang="en-US" sz="5401" dirty="0">
                  <a:solidFill>
                    <a:srgbClr val="C00000"/>
                  </a:solidFill>
                </a:rPr>
                <a:t>Discussion</a:t>
              </a:r>
            </a:p>
          </p:txBody>
        </p:sp>
        <p:sp>
          <p:nvSpPr>
            <p:cNvPr id="2" name="TextBox 1">
              <a:extLst>
                <a:ext uri="{FF2B5EF4-FFF2-40B4-BE49-F238E27FC236}">
                  <a16:creationId xmlns:a16="http://schemas.microsoft.com/office/drawing/2014/main" id="{6C1FC48C-3C03-644E-9797-FFE16A13DDEF}"/>
                </a:ext>
              </a:extLst>
            </p:cNvPr>
            <p:cNvSpPr txBox="1"/>
            <p:nvPr/>
          </p:nvSpPr>
          <p:spPr>
            <a:xfrm>
              <a:off x="37065720" y="17788444"/>
              <a:ext cx="10851255" cy="5899265"/>
            </a:xfrm>
            <a:prstGeom prst="rect">
              <a:avLst/>
            </a:prstGeom>
            <a:noFill/>
          </p:spPr>
          <p:txBody>
            <a:bodyPr wrap="square" rtlCol="0">
              <a:spAutoFit/>
            </a:bodyPr>
            <a:lstStyle/>
            <a:p>
              <a:pPr marL="571500" indent="-571500">
                <a:buFont typeface="Arial" panose="020B0604020202020204" pitchFamily="34" charset="0"/>
                <a:buChar char="•"/>
              </a:pPr>
              <a:r>
                <a:rPr lang="en-US" sz="3960" dirty="0"/>
                <a:t>Our findings - that neostigmine and </a:t>
              </a:r>
              <a:r>
                <a:rPr lang="en-US" sz="3960" dirty="0" err="1"/>
                <a:t>sugammadex</a:t>
              </a:r>
              <a:r>
                <a:rPr lang="en-US" sz="3960" dirty="0"/>
                <a:t> have similar postoperative outcomes - contrasts current literature</a:t>
              </a:r>
              <a:r>
                <a:rPr lang="en-US" sz="3960" baseline="30000" dirty="0"/>
                <a:t>1</a:t>
              </a:r>
              <a:endParaRPr lang="en-US" sz="3960" dirty="0"/>
            </a:p>
            <a:p>
              <a:pPr marL="571500" indent="-571500">
                <a:buFont typeface="Arial" panose="020B0604020202020204" pitchFamily="34" charset="0"/>
                <a:buChar char="•"/>
              </a:pPr>
              <a:r>
                <a:rPr lang="en-US" sz="3960" dirty="0"/>
                <a:t>Data does not suggest relaxant reversals are the rate limiting step in OR departure. Similarly, in the PACU, secondary impacts of relaxants, like hypoxemia, may not be significant or rate limiting</a:t>
              </a:r>
            </a:p>
            <a:p>
              <a:pPr marL="571500" indent="-571500">
                <a:buFont typeface="Arial" panose="020B0604020202020204" pitchFamily="34" charset="0"/>
                <a:buChar char="•"/>
              </a:pPr>
              <a:r>
                <a:rPr lang="en-US" sz="3960" dirty="0"/>
                <a:t>Other reasons include confounding factors --stratify by dose, weight, age/sex, and PACU readiness for discharge vs actual PACU duration. Or, these times are not limited by neuromuscular blockade</a:t>
              </a:r>
            </a:p>
          </p:txBody>
        </p:sp>
      </p:grpSp>
      <p:sp>
        <p:nvSpPr>
          <p:cNvPr id="18" name="TextBox 17"/>
          <p:cNvSpPr txBox="1"/>
          <p:nvPr/>
        </p:nvSpPr>
        <p:spPr>
          <a:xfrm>
            <a:off x="3246666" y="27028974"/>
            <a:ext cx="9875520" cy="2156617"/>
          </a:xfrm>
          <a:prstGeom prst="rect">
            <a:avLst/>
          </a:prstGeom>
          <a:noFill/>
          <a:ln>
            <a:solidFill>
              <a:srgbClr val="C00000"/>
            </a:solidFill>
          </a:ln>
        </p:spPr>
        <p:txBody>
          <a:bodyPr wrap="square" rtlCol="0">
            <a:noAutofit/>
          </a:bodyPr>
          <a:lstStyle/>
          <a:p>
            <a:endParaRPr lang="en-US" sz="4320" dirty="0"/>
          </a:p>
        </p:txBody>
      </p:sp>
      <p:sp>
        <p:nvSpPr>
          <p:cNvPr id="34" name="Graphic 7">
            <a:extLst>
              <a:ext uri="{FF2B5EF4-FFF2-40B4-BE49-F238E27FC236}">
                <a16:creationId xmlns:a16="http://schemas.microsoft.com/office/drawing/2014/main" id="{8DE8A11E-C88A-C743-801C-A3945832C7B0}"/>
              </a:ext>
            </a:extLst>
          </p:cNvPr>
          <p:cNvSpPr/>
          <p:nvPr/>
        </p:nvSpPr>
        <p:spPr>
          <a:xfrm>
            <a:off x="20995583" y="29494092"/>
            <a:ext cx="1256803" cy="2173929"/>
          </a:xfrm>
          <a:custGeom>
            <a:avLst/>
            <a:gdLst>
              <a:gd name="connsiteX0" fmla="*/ 321256 w 2089376"/>
              <a:gd name="connsiteY0" fmla="*/ 0 h 3614056"/>
              <a:gd name="connsiteX1" fmla="*/ 0 w 2089376"/>
              <a:gd name="connsiteY1" fmla="*/ 321256 h 3614056"/>
              <a:gd name="connsiteX2" fmla="*/ 0 w 2089376"/>
              <a:gd name="connsiteY2" fmla="*/ 3292801 h 3614056"/>
              <a:gd name="connsiteX3" fmla="*/ 321256 w 2089376"/>
              <a:gd name="connsiteY3" fmla="*/ 3614057 h 3614056"/>
              <a:gd name="connsiteX4" fmla="*/ 1815047 w 2089376"/>
              <a:gd name="connsiteY4" fmla="*/ 3614057 h 3614056"/>
              <a:gd name="connsiteX5" fmla="*/ 2136303 w 2089376"/>
              <a:gd name="connsiteY5" fmla="*/ 3292801 h 3614056"/>
              <a:gd name="connsiteX6" fmla="*/ 2136303 w 2089376"/>
              <a:gd name="connsiteY6" fmla="*/ 321256 h 3614056"/>
              <a:gd name="connsiteX7" fmla="*/ 1815047 w 2089376"/>
              <a:gd name="connsiteY7" fmla="*/ 0 h 3614056"/>
              <a:gd name="connsiteX8" fmla="*/ 321256 w 2089376"/>
              <a:gd name="connsiteY8" fmla="*/ 0 h 3614056"/>
              <a:gd name="connsiteX9" fmla="*/ 889115 w 2089376"/>
              <a:gd name="connsiteY9" fmla="*/ 309397 h 3614056"/>
              <a:gd name="connsiteX10" fmla="*/ 1247302 w 2089376"/>
              <a:gd name="connsiteY10" fmla="*/ 309397 h 3614056"/>
              <a:gd name="connsiteX11" fmla="*/ 1289936 w 2089376"/>
              <a:gd name="connsiteY11" fmla="*/ 369650 h 3614056"/>
              <a:gd name="connsiteX12" fmla="*/ 1247302 w 2089376"/>
              <a:gd name="connsiteY12" fmla="*/ 429903 h 3614056"/>
              <a:gd name="connsiteX13" fmla="*/ 889115 w 2089376"/>
              <a:gd name="connsiteY13" fmla="*/ 429903 h 3614056"/>
              <a:gd name="connsiteX14" fmla="*/ 846480 w 2089376"/>
              <a:gd name="connsiteY14" fmla="*/ 369650 h 3614056"/>
              <a:gd name="connsiteX15" fmla="*/ 889115 w 2089376"/>
              <a:gd name="connsiteY15" fmla="*/ 309397 h 3614056"/>
              <a:gd name="connsiteX16" fmla="*/ 176468 w 2089376"/>
              <a:gd name="connsiteY16" fmla="*/ 738905 h 3614056"/>
              <a:gd name="connsiteX17" fmla="*/ 1959892 w 2089376"/>
              <a:gd name="connsiteY17" fmla="*/ 738905 h 3614056"/>
              <a:gd name="connsiteX18" fmla="*/ 1959892 w 2089376"/>
              <a:gd name="connsiteY18" fmla="*/ 2875208 h 3614056"/>
              <a:gd name="connsiteX19" fmla="*/ 176468 w 2089376"/>
              <a:gd name="connsiteY19" fmla="*/ 2875208 h 3614056"/>
              <a:gd name="connsiteX20" fmla="*/ 176468 w 2089376"/>
              <a:gd name="connsiteY20" fmla="*/ 738905 h 3614056"/>
              <a:gd name="connsiteX21" fmla="*/ 1068180 w 2089376"/>
              <a:gd name="connsiteY21" fmla="*/ 3045747 h 3614056"/>
              <a:gd name="connsiteX22" fmla="*/ 1068180 w 2089376"/>
              <a:gd name="connsiteY22" fmla="*/ 3045747 h 3614056"/>
              <a:gd name="connsiteX23" fmla="*/ 1267066 w 2089376"/>
              <a:gd name="connsiteY23" fmla="*/ 3244633 h 3614056"/>
              <a:gd name="connsiteX24" fmla="*/ 1267066 w 2089376"/>
              <a:gd name="connsiteY24" fmla="*/ 3244633 h 3614056"/>
              <a:gd name="connsiteX25" fmla="*/ 1267066 w 2089376"/>
              <a:gd name="connsiteY25" fmla="*/ 3244633 h 3614056"/>
              <a:gd name="connsiteX26" fmla="*/ 1267066 w 2089376"/>
              <a:gd name="connsiteY26" fmla="*/ 3244633 h 3614056"/>
              <a:gd name="connsiteX27" fmla="*/ 1068180 w 2089376"/>
              <a:gd name="connsiteY27" fmla="*/ 3443519 h 3614056"/>
              <a:gd name="connsiteX28" fmla="*/ 1068180 w 2089376"/>
              <a:gd name="connsiteY28" fmla="*/ 3443519 h 3614056"/>
              <a:gd name="connsiteX29" fmla="*/ 1068180 w 2089376"/>
              <a:gd name="connsiteY29" fmla="*/ 3443519 h 3614056"/>
              <a:gd name="connsiteX30" fmla="*/ 1068180 w 2089376"/>
              <a:gd name="connsiteY30" fmla="*/ 3443519 h 3614056"/>
              <a:gd name="connsiteX31" fmla="*/ 869294 w 2089376"/>
              <a:gd name="connsiteY31" fmla="*/ 3244633 h 3614056"/>
              <a:gd name="connsiteX32" fmla="*/ 869294 w 2089376"/>
              <a:gd name="connsiteY32" fmla="*/ 3244633 h 3614056"/>
              <a:gd name="connsiteX33" fmla="*/ 869294 w 2089376"/>
              <a:gd name="connsiteY33" fmla="*/ 3244633 h 3614056"/>
              <a:gd name="connsiteX34" fmla="*/ 869294 w 2089376"/>
              <a:gd name="connsiteY34" fmla="*/ 3244633 h 3614056"/>
              <a:gd name="connsiteX35" fmla="*/ 1068180 w 2089376"/>
              <a:gd name="connsiteY35" fmla="*/ 3045747 h 3614056"/>
              <a:gd name="connsiteX36" fmla="*/ 1068180 w 2089376"/>
              <a:gd name="connsiteY36" fmla="*/ 3045747 h 3614056"/>
              <a:gd name="connsiteX37" fmla="*/ 1068180 w 2089376"/>
              <a:gd name="connsiteY37" fmla="*/ 3045747 h 361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89376" h="3614056">
                <a:moveTo>
                  <a:pt x="321256" y="0"/>
                </a:moveTo>
                <a:cubicBezTo>
                  <a:pt x="144562" y="0"/>
                  <a:pt x="0" y="144562"/>
                  <a:pt x="0" y="321256"/>
                </a:cubicBezTo>
                <a:lnTo>
                  <a:pt x="0" y="3292801"/>
                </a:lnTo>
                <a:cubicBezTo>
                  <a:pt x="0" y="3469495"/>
                  <a:pt x="144562" y="3614057"/>
                  <a:pt x="321256" y="3614057"/>
                </a:cubicBezTo>
                <a:lnTo>
                  <a:pt x="1815047" y="3614057"/>
                </a:lnTo>
                <a:cubicBezTo>
                  <a:pt x="1991741" y="3614057"/>
                  <a:pt x="2136303" y="3469495"/>
                  <a:pt x="2136303" y="3292801"/>
                </a:cubicBezTo>
                <a:lnTo>
                  <a:pt x="2136303" y="321256"/>
                </a:lnTo>
                <a:cubicBezTo>
                  <a:pt x="2136303" y="144562"/>
                  <a:pt x="1991741" y="0"/>
                  <a:pt x="1815047" y="0"/>
                </a:cubicBezTo>
                <a:lnTo>
                  <a:pt x="321256" y="0"/>
                </a:lnTo>
                <a:close/>
                <a:moveTo>
                  <a:pt x="889115" y="309397"/>
                </a:moveTo>
                <a:lnTo>
                  <a:pt x="1247302" y="309397"/>
                </a:lnTo>
                <a:cubicBezTo>
                  <a:pt x="1270849" y="309397"/>
                  <a:pt x="1289936" y="336390"/>
                  <a:pt x="1289936" y="369650"/>
                </a:cubicBezTo>
                <a:cubicBezTo>
                  <a:pt x="1289936" y="402911"/>
                  <a:pt x="1270849" y="429903"/>
                  <a:pt x="1247302" y="429903"/>
                </a:cubicBezTo>
                <a:lnTo>
                  <a:pt x="889115" y="429903"/>
                </a:lnTo>
                <a:cubicBezTo>
                  <a:pt x="865567" y="429903"/>
                  <a:pt x="846480" y="402911"/>
                  <a:pt x="846480" y="369650"/>
                </a:cubicBezTo>
                <a:cubicBezTo>
                  <a:pt x="846480" y="336390"/>
                  <a:pt x="865567" y="309397"/>
                  <a:pt x="889115" y="309397"/>
                </a:cubicBezTo>
                <a:close/>
                <a:moveTo>
                  <a:pt x="176468" y="738905"/>
                </a:moveTo>
                <a:lnTo>
                  <a:pt x="1959892" y="738905"/>
                </a:lnTo>
                <a:lnTo>
                  <a:pt x="1959892" y="2875208"/>
                </a:lnTo>
                <a:lnTo>
                  <a:pt x="176468" y="2875208"/>
                </a:lnTo>
                <a:lnTo>
                  <a:pt x="176468" y="738905"/>
                </a:lnTo>
                <a:close/>
                <a:moveTo>
                  <a:pt x="1068180" y="3045747"/>
                </a:moveTo>
                <a:cubicBezTo>
                  <a:pt x="1068180" y="3045747"/>
                  <a:pt x="1068180" y="3045747"/>
                  <a:pt x="1068180" y="3045747"/>
                </a:cubicBezTo>
                <a:cubicBezTo>
                  <a:pt x="1178013" y="3045747"/>
                  <a:pt x="1267066" y="3134799"/>
                  <a:pt x="1267066" y="3244633"/>
                </a:cubicBezTo>
                <a:cubicBezTo>
                  <a:pt x="1267066" y="3244633"/>
                  <a:pt x="1267066" y="3244633"/>
                  <a:pt x="1267066" y="3244633"/>
                </a:cubicBezTo>
                <a:lnTo>
                  <a:pt x="1267066" y="3244633"/>
                </a:lnTo>
                <a:cubicBezTo>
                  <a:pt x="1267066" y="3244633"/>
                  <a:pt x="1267066" y="3244633"/>
                  <a:pt x="1267066" y="3244633"/>
                </a:cubicBezTo>
                <a:cubicBezTo>
                  <a:pt x="1267066" y="3354466"/>
                  <a:pt x="1178013" y="3443519"/>
                  <a:pt x="1068180" y="3443519"/>
                </a:cubicBezTo>
                <a:cubicBezTo>
                  <a:pt x="1068180" y="3443519"/>
                  <a:pt x="1068180" y="3443519"/>
                  <a:pt x="1068180" y="3443519"/>
                </a:cubicBezTo>
                <a:lnTo>
                  <a:pt x="1068180" y="3443519"/>
                </a:lnTo>
                <a:cubicBezTo>
                  <a:pt x="1068180" y="3443519"/>
                  <a:pt x="1068180" y="3443519"/>
                  <a:pt x="1068180" y="3443519"/>
                </a:cubicBezTo>
                <a:cubicBezTo>
                  <a:pt x="958346" y="3443519"/>
                  <a:pt x="869294" y="3354466"/>
                  <a:pt x="869294" y="3244633"/>
                </a:cubicBezTo>
                <a:cubicBezTo>
                  <a:pt x="869294" y="3244633"/>
                  <a:pt x="869294" y="3244633"/>
                  <a:pt x="869294" y="3244633"/>
                </a:cubicBezTo>
                <a:lnTo>
                  <a:pt x="869294" y="3244633"/>
                </a:lnTo>
                <a:cubicBezTo>
                  <a:pt x="869294" y="3244633"/>
                  <a:pt x="869294" y="3244633"/>
                  <a:pt x="869294" y="3244633"/>
                </a:cubicBezTo>
                <a:cubicBezTo>
                  <a:pt x="869294" y="3134799"/>
                  <a:pt x="958346" y="3045747"/>
                  <a:pt x="1068180" y="3045747"/>
                </a:cubicBezTo>
                <a:cubicBezTo>
                  <a:pt x="1068180" y="3045747"/>
                  <a:pt x="1068180" y="3045747"/>
                  <a:pt x="1068180" y="3045747"/>
                </a:cubicBezTo>
                <a:lnTo>
                  <a:pt x="1068180" y="3045747"/>
                </a:lnTo>
                <a:close/>
              </a:path>
            </a:pathLst>
          </a:custGeom>
          <a:solidFill>
            <a:srgbClr val="C00000"/>
          </a:solidFill>
          <a:ln w="56406" cap="flat">
            <a:noFill/>
            <a:prstDash val="solid"/>
            <a:miter/>
          </a:ln>
        </p:spPr>
        <p:txBody>
          <a:bodyPr rtlCol="0" anchor="ctr"/>
          <a:lstStyle/>
          <a:p>
            <a:endParaRPr lang="en-US">
              <a:solidFill>
                <a:schemeClr val="bg1">
                  <a:lumMod val="85000"/>
                </a:schemeClr>
              </a:solidFill>
            </a:endParaRPr>
          </a:p>
        </p:txBody>
      </p:sp>
      <p:cxnSp>
        <p:nvCxnSpPr>
          <p:cNvPr id="37" name="Straight Arrow Connector 36">
            <a:extLst>
              <a:ext uri="{FF2B5EF4-FFF2-40B4-BE49-F238E27FC236}">
                <a16:creationId xmlns:a16="http://schemas.microsoft.com/office/drawing/2014/main" id="{7F1CDE91-02AA-B34B-B46B-A0E18A947BC6}"/>
              </a:ext>
            </a:extLst>
          </p:cNvPr>
          <p:cNvCxnSpPr>
            <a:cxnSpLocks/>
          </p:cNvCxnSpPr>
          <p:nvPr/>
        </p:nvCxnSpPr>
        <p:spPr>
          <a:xfrm flipH="1">
            <a:off x="19792092" y="30688632"/>
            <a:ext cx="1297464" cy="0"/>
          </a:xfrm>
          <a:prstGeom prst="straightConnector1">
            <a:avLst/>
          </a:prstGeom>
          <a:ln w="666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6E332F3-F1F7-8345-90CF-E87CF56101D6}"/>
              </a:ext>
            </a:extLst>
          </p:cNvPr>
          <p:cNvSpPr txBox="1"/>
          <p:nvPr/>
        </p:nvSpPr>
        <p:spPr>
          <a:xfrm>
            <a:off x="23125925" y="29723009"/>
            <a:ext cx="5246416"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6000" dirty="0"/>
              <a:t>Take a picture to download the abstract</a:t>
            </a:r>
          </a:p>
        </p:txBody>
      </p:sp>
      <p:pic>
        <p:nvPicPr>
          <p:cNvPr id="10" name="Picture 9">
            <a:extLst>
              <a:ext uri="{FF2B5EF4-FFF2-40B4-BE49-F238E27FC236}">
                <a16:creationId xmlns:a16="http://schemas.microsoft.com/office/drawing/2014/main" id="{66BCBFB7-BB04-4FBB-B117-58B53DA405AB}"/>
              </a:ext>
            </a:extLst>
          </p:cNvPr>
          <p:cNvPicPr>
            <a:picLocks noChangeAspect="1"/>
          </p:cNvPicPr>
          <p:nvPr/>
        </p:nvPicPr>
        <p:blipFill>
          <a:blip r:embed="rId5"/>
          <a:stretch>
            <a:fillRect/>
          </a:stretch>
        </p:blipFill>
        <p:spPr>
          <a:xfrm>
            <a:off x="15938585" y="29430616"/>
            <a:ext cx="2945994" cy="3066512"/>
          </a:xfrm>
          <a:prstGeom prst="rect">
            <a:avLst/>
          </a:prstGeom>
        </p:spPr>
      </p:pic>
    </p:spTree>
    <p:extLst>
      <p:ext uri="{BB962C8B-B14F-4D97-AF65-F5344CB8AC3E}">
        <p14:creationId xmlns:p14="http://schemas.microsoft.com/office/powerpoint/2010/main" val="1492799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fUHealth_ResearchPoster_template_horz" id="{D3F56EB5-95AD-984C-891F-554369819E75}" vid="{493413DF-369D-024C-B8AB-009CADF153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FB319DDFAC71194892A67AF7E1318471" ma:contentTypeVersion="12" ma:contentTypeDescription="Create a new document." ma:contentTypeScope="" ma:versionID="e177fdd7589211d9486483e476a77be3">
  <xsd:schema xmlns:xsd="http://www.w3.org/2001/XMLSchema" xmlns:xs="http://www.w3.org/2001/XMLSchema" xmlns:p="http://schemas.microsoft.com/office/2006/metadata/properties" xmlns:ns1="http://schemas.microsoft.com/sharepoint/v3" xmlns:ns2="402b49ca-617a-4412-a136-22a821ef8eb4" xmlns:ns3="3aeda5a8-06be-4062-9cb8-edece6c0f65a" targetNamespace="http://schemas.microsoft.com/office/2006/metadata/properties" ma:root="true" ma:fieldsID="74a618972d041ab227876904499f27db" ns1:_="" ns2:_="" ns3:_="">
    <xsd:import namespace="http://schemas.microsoft.com/sharepoint/v3"/>
    <xsd:import namespace="402b49ca-617a-4412-a136-22a821ef8eb4"/>
    <xsd:import namespace="3aeda5a8-06be-4062-9cb8-edece6c0f65a"/>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yrmw" minOccurs="0"/>
                <xsd:element ref="ns3:Category" minOccurs="0"/>
                <xsd:element ref="ns3: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02b49ca-617a-4412-a136-22a821ef8e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aeda5a8-06be-4062-9cb8-edece6c0f65a" elementFormDefault="qualified">
    <xsd:import namespace="http://schemas.microsoft.com/office/2006/documentManagement/types"/>
    <xsd:import namespace="http://schemas.microsoft.com/office/infopath/2007/PartnerControls"/>
    <xsd:element name="yrmw" ma:index="13" nillable="true" ma:displayName="Date and Time" ma:internalName="yrmw">
      <xsd:simpleType>
        <xsd:restriction base="dms:DateTime"/>
      </xsd:simpleType>
    </xsd:element>
    <xsd:element name="Category" ma:index="14" nillable="true" ma:displayName="Category" ma:internalName="Category">
      <xsd:simpleType>
        <xsd:restriction base="dms:Text">
          <xsd:maxLength value="255"/>
        </xsd:restriction>
      </xsd:simpleType>
    </xsd:element>
    <xsd:element name="Topic" ma:index="15" nillable="true" ma:displayName="Topic" ma:internalName="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402b49ca-617a-4412-a136-22a821ef8eb4">PULSEDOC-910-1087</_dlc_DocId>
    <_dlc_DocIdUrl xmlns="402b49ca-617a-4412-a136-22a821ef8eb4">
      <Url>https://pulse.utah.edu/site/anesthesiology/_layouts/15/DocIdRedir.aspx?ID=PULSEDOC-910-1087</Url>
      <Description>PULSEDOC-910-1087</Description>
    </_dlc_DocIdUrl>
    <Topic xmlns="3aeda5a8-06be-4062-9cb8-edece6c0f65a" xsi:nil="true"/>
    <Category xmlns="3aeda5a8-06be-4062-9cb8-edece6c0f65a" xsi:nil="true"/>
    <yrmw xmlns="3aeda5a8-06be-4062-9cb8-edece6c0f65a"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E1CF2E3-3CA6-42E8-BA52-C4F17C23542E}">
  <ds:schemaRefs>
    <ds:schemaRef ds:uri="http://schemas.microsoft.com/sharepoint/v3/contenttype/forms"/>
  </ds:schemaRefs>
</ds:datastoreItem>
</file>

<file path=customXml/itemProps2.xml><?xml version="1.0" encoding="utf-8"?>
<ds:datastoreItem xmlns:ds="http://schemas.openxmlformats.org/officeDocument/2006/customXml" ds:itemID="{F866548B-0E5F-4437-A5D0-F5EE8016C583}">
  <ds:schemaRefs>
    <ds:schemaRef ds:uri="http://schemas.microsoft.com/sharepoint/events"/>
  </ds:schemaRefs>
</ds:datastoreItem>
</file>

<file path=customXml/itemProps3.xml><?xml version="1.0" encoding="utf-8"?>
<ds:datastoreItem xmlns:ds="http://schemas.openxmlformats.org/officeDocument/2006/customXml" ds:itemID="{5176390E-5C93-4D76-B436-1611ED9898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02b49ca-617a-4412-a136-22a821ef8eb4"/>
    <ds:schemaRef ds:uri="3aeda5a8-06be-4062-9cb8-edece6c0f6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C3BC5D8-469E-4A80-A938-DCB03C838EB0}">
  <ds:schemaRefs>
    <ds:schemaRef ds:uri="http://purl.org/dc/terms/"/>
    <ds:schemaRef ds:uri="http://purl.org/dc/elements/1.1/"/>
    <ds:schemaRef ds:uri="http://schemas.microsoft.com/sharepoint/v3"/>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3aeda5a8-06be-4062-9cb8-edece6c0f65a"/>
    <ds:schemaRef ds:uri="402b49ca-617a-4412-a136-22a821ef8eb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13816</TotalTime>
  <Words>565</Words>
  <Application>Microsoft Macintosh PowerPoint</Application>
  <PresentationFormat>Custom</PresentationFormat>
  <Paragraphs>113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 Compelling, and Descriptive Title:  A Subhead Can Be Useful</dc:title>
  <dc:creator>Harriet Hopf</dc:creator>
  <cp:lastModifiedBy>Kevin Ngoc Nguyen</cp:lastModifiedBy>
  <cp:revision>73</cp:revision>
  <dcterms:created xsi:type="dcterms:W3CDTF">2017-07-19T19:35:59Z</dcterms:created>
  <dcterms:modified xsi:type="dcterms:W3CDTF">2020-02-26T06:30:05Z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0x010100FB319DDFAC71194892A67AF7E1318471</vt:lpwstr>
  </property>
  <property fmtid="{D5CDD505-2E9C-101B-9397-08002B2CF9AE}" pid="3" name="_dlc_DocIdItemGuid">
    <vt:lpwstr>2f8fe835-289a-4471-8467-2156c6493c6a</vt:lpwstr>
  </property>
</Properties>
</file>