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</p:sldMasterIdLst>
  <p:notesMasterIdLst>
    <p:notesMasterId r:id="rId5"/>
  </p:notesMasterIdLst>
  <p:sldIdLst>
    <p:sldId id="260" r:id="rId4"/>
  </p:sldIdLst>
  <p:sldSz cx="27432000" cy="16459200"/>
  <p:notesSz cx="6858000" cy="9144000"/>
  <p:defaultTextStyle>
    <a:defPPr>
      <a:defRPr lang="en-US"/>
    </a:defPPr>
    <a:lvl1pPr marL="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9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10080">
          <p15:clr>
            <a:srgbClr val="A4A3A4"/>
          </p15:clr>
        </p15:guide>
        <p15:guide id="4" orient="horz">
          <p15:clr>
            <a:srgbClr val="A4A3A4"/>
          </p15:clr>
        </p15:guide>
        <p15:guide id="5" pos="363">
          <p15:clr>
            <a:srgbClr val="A4A3A4"/>
          </p15:clr>
        </p15:guide>
        <p15:guide id="6" pos="169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5"/>
    <a:srgbClr val="C99700"/>
    <a:srgbClr val="E3E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5" autoAdjust="0"/>
    <p:restoredTop sz="94021" autoAdjust="0"/>
  </p:normalViewPr>
  <p:slideViewPr>
    <p:cSldViewPr snapToGrid="0" snapToObjects="1" showGuides="1">
      <p:cViewPr>
        <p:scale>
          <a:sx n="35" d="100"/>
          <a:sy n="35" d="100"/>
        </p:scale>
        <p:origin x="771" y="30"/>
      </p:cViewPr>
      <p:guideLst>
        <p:guide orient="horz" pos="1659"/>
        <p:guide orient="horz" pos="144"/>
        <p:guide orient="horz" pos="10080"/>
        <p:guide orient="horz"/>
        <p:guide pos="363"/>
        <p:guide pos="169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5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461" y="3341566"/>
            <a:ext cx="627492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948667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6461" y="7674416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8" y="3341566"/>
            <a:ext cx="628054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latin typeface="+mn-lt"/>
              </a:defRPr>
            </a:lvl1pPr>
            <a:lvl2pPr marL="1304925" indent="0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2948667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3906500" y="3341566"/>
            <a:ext cx="628650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563293" marR="0" indent="-34290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906500" y="2948667"/>
            <a:ext cx="6286500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575984" y="2948667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572839" y="7709372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572839" y="7322011"/>
            <a:ext cx="628766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575984" y="12921433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ACKNOWLEDGEMENTS  or  CONTACT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576460" y="8094153"/>
            <a:ext cx="627492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1373188" indent="0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86" hasCustomPrompt="1"/>
          </p:nvPr>
        </p:nvSpPr>
        <p:spPr>
          <a:xfrm>
            <a:off x="20572840" y="3341566"/>
            <a:ext cx="628253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87" hasCustomPrompt="1"/>
          </p:nvPr>
        </p:nvSpPr>
        <p:spPr>
          <a:xfrm>
            <a:off x="20572839" y="13303950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81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5116" y="3354109"/>
            <a:ext cx="849454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946900"/>
            <a:ext cx="8483204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76461" y="9035724"/>
            <a:ext cx="849554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88799" y="8644569"/>
            <a:ext cx="8483203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471422" y="10733346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471422" y="10309786"/>
            <a:ext cx="848220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476384" y="3378398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471422" y="2946900"/>
            <a:ext cx="8487172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8372337" y="2946900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8372337" y="3354109"/>
            <a:ext cx="848501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8372337" y="8628515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8369192" y="9056044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8372337" y="12862783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8372337" y="13290312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57150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2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5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4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6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7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2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8308" y="3416455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0789" y="3009246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7812" y="7540814"/>
            <a:ext cx="628650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0293" y="7129339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7" y="3432806"/>
            <a:ext cx="1295003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3009246"/>
            <a:ext cx="1295003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(header)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241977" y="10987984"/>
            <a:ext cx="129500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241977" y="10560455"/>
            <a:ext cx="1295003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600583" y="3009246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600583" y="3436775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600583" y="7159451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0599011" y="7586980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600583" y="12862784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599011" y="13290312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3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6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7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8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9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0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1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576461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28" name="Rounded Rectangle 27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3" name="Picture 32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5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615971"/>
            <a:ext cx="2761491" cy="1261874"/>
          </a:xfrm>
          <a:prstGeom prst="rect">
            <a:avLst/>
          </a:prstGeom>
        </p:spPr>
      </p:pic>
      <p:sp>
        <p:nvSpPr>
          <p:cNvPr id="37" name="Rectangle 33"/>
          <p:cNvSpPr>
            <a:spLocks noChangeArrowheads="1"/>
          </p:cNvSpPr>
          <p:nvPr userDrawn="1"/>
        </p:nvSpPr>
        <p:spPr bwMode="auto">
          <a:xfrm>
            <a:off x="7241249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" name="Rectangle 33"/>
          <p:cNvSpPr>
            <a:spLocks noChangeArrowheads="1"/>
          </p:cNvSpPr>
          <p:nvPr userDrawn="1"/>
        </p:nvSpPr>
        <p:spPr bwMode="auto">
          <a:xfrm>
            <a:off x="13906037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9" name="Rectangle 33"/>
          <p:cNvSpPr>
            <a:spLocks noChangeArrowheads="1"/>
          </p:cNvSpPr>
          <p:nvPr userDrawn="1"/>
        </p:nvSpPr>
        <p:spPr bwMode="auto">
          <a:xfrm>
            <a:off x="20570825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3869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2988" y="2628900"/>
            <a:ext cx="26286024" cy="13373100"/>
            <a:chOff x="571500" y="2628900"/>
            <a:chExt cx="26286024" cy="13373100"/>
          </a:xfrm>
        </p:grpSpPr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571500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Rectangle 33"/>
            <p:cNvSpPr>
              <a:spLocks noChangeArrowheads="1"/>
            </p:cNvSpPr>
            <p:nvPr userDrawn="1"/>
          </p:nvSpPr>
          <p:spPr bwMode="auto">
            <a:xfrm>
              <a:off x="9469084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Rectangle 33"/>
            <p:cNvSpPr>
              <a:spLocks noChangeArrowheads="1"/>
            </p:cNvSpPr>
            <p:nvPr userDrawn="1"/>
          </p:nvSpPr>
          <p:spPr bwMode="auto">
            <a:xfrm>
              <a:off x="18366667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40" name="Rounded Rectangle 39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1" name="Picture 40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42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15971"/>
            <a:ext cx="2761491" cy="1261874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571500" y="2628900"/>
            <a:ext cx="6286500" cy="13373100"/>
          </a:xfrm>
          <a:prstGeom prst="roundRect">
            <a:avLst>
              <a:gd name="adj" fmla="val 43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9805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7209790" y="2628900"/>
            <a:ext cx="13012420" cy="13373100"/>
          </a:xfrm>
          <a:prstGeom prst="roundRect">
            <a:avLst>
              <a:gd name="adj" fmla="val 227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20574000" y="2628900"/>
            <a:ext cx="6286500" cy="13373100"/>
          </a:xfrm>
          <a:prstGeom prst="roundRect">
            <a:avLst>
              <a:gd name="adj" fmla="val 464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9" name="Group 28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31" name="Rounded Rectangle 30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2" name="Picture 31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12648"/>
            <a:ext cx="2761491" cy="1261874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F880FBE-C3B1-49EC-AA44-032063F1B3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116" y="3354109"/>
            <a:ext cx="8427142" cy="2387453"/>
          </a:xfrm>
        </p:spPr>
        <p:txBody>
          <a:bodyPr/>
          <a:lstStyle/>
          <a:p>
            <a:pPr marL="182880" indent="-18288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Preaxial polydactyly, or duplication of  the thumb, is classified based on the level of duplication (Figure 1).</a:t>
            </a:r>
          </a:p>
          <a:p>
            <a:pPr marL="182880" indent="-18288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Different procedures are indicated depending on the level of duplication and the extent of deficiency</a:t>
            </a:r>
          </a:p>
          <a:p>
            <a:pPr marL="182880" indent="-18288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Surgery is usually performed in order to improve appearance and prehension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98169F00-8DD2-475B-AEB8-89D32C7BE5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461" y="2898669"/>
            <a:ext cx="8481218" cy="481303"/>
          </a:xfrm>
        </p:spPr>
        <p:txBody>
          <a:bodyPr/>
          <a:lstStyle/>
          <a:p>
            <a:r>
              <a:rPr lang="en-US" sz="2400" dirty="0"/>
              <a:t>INTRODUCTION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0617979-DC03-422B-A60C-A5D6EF4003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6691" y="12826267"/>
            <a:ext cx="8420758" cy="3064562"/>
          </a:xfrm>
        </p:spPr>
        <p:txBody>
          <a:bodyPr/>
          <a:lstStyle/>
          <a:p>
            <a:pPr marL="182880" indent="-18288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use the three dimensional motions analysis (3DMA) technique to discern differences between the functional workspace of normal thumbs (n=50) and reconstructed thumbs </a:t>
            </a:r>
          </a:p>
          <a:p>
            <a:pPr marL="182880" indent="-18288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measure functional workspace with congenitally deficient thumbs post-polydactyly reconstruction that will correlate with other accepted function and appearance metrics for these populations (n=20)</a:t>
            </a:r>
          </a:p>
          <a:p>
            <a:pPr marL="182880" indent="-18288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compare the differences in functional workspace of those patients with the functional workspace of patients with congenitally deficient thumbs post-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opponensplasty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(n=20) and post-pollicization (n=20)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D3AE578C-B9BD-4FC1-9301-1002E9D220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5116" y="12332448"/>
            <a:ext cx="8506885" cy="471427"/>
          </a:xfrm>
        </p:spPr>
        <p:txBody>
          <a:bodyPr/>
          <a:lstStyle/>
          <a:p>
            <a:r>
              <a:rPr lang="en-US" sz="2400" dirty="0"/>
              <a:t>OBJECTIVES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3EB127B1-6F1D-4BD5-A84E-B481679FA2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81065" y="12999557"/>
            <a:ext cx="8420759" cy="3073795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Active joint ROM calculated as distal segment relative to proximal segment in local joint coordinate system calculated in MATLAB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Functional workspace of the hand determined as all points in space that fingertips and thumb tips can touch calculated in MATLAB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Data from range of motion, strength, and functional tests compared to age-, sex-, and hand-matched historical normal subjects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Statistical analysis by linear regression &amp; paired t-test (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 &lt; 0.05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BF7F0FBF-8AAB-4F91-A2BC-0C43E821B8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1065" y="12329025"/>
            <a:ext cx="8482209" cy="474850"/>
          </a:xfrm>
        </p:spPr>
        <p:txBody>
          <a:bodyPr/>
          <a:lstStyle/>
          <a:p>
            <a:r>
              <a:rPr lang="en-US" sz="2400" dirty="0"/>
              <a:t>DATA ANALYSIS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35DDAD6A-10FB-4B0B-A5C5-4E32755C573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76385" y="3378398"/>
            <a:ext cx="5330722" cy="8912317"/>
          </a:xfrm>
        </p:spPr>
        <p:txBody>
          <a:bodyPr/>
          <a:lstStyle/>
          <a:p>
            <a:pPr marL="182880" indent="-18288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Cross-sectional, observational study</a:t>
            </a:r>
          </a:p>
          <a:p>
            <a:pPr marL="182880" indent="-18288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Control, pollicization,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opponensplasty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data from previous studies were also used to compare groups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2880" indent="-18288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Subjects recruited from SHCNC Hand Clinic and local community</a:t>
            </a:r>
          </a:p>
          <a:p>
            <a:pPr marL="644961" lvl="3" indent="-28575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50 controls (11.2y; 25F; 26DH)</a:t>
            </a:r>
          </a:p>
          <a:p>
            <a:pPr marL="644961" lvl="3" indent="-28575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opponensplasty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(8.8y; 5F; 5DH)</a:t>
            </a:r>
          </a:p>
          <a:p>
            <a:pPr marL="644961" lvl="3" indent="-28575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12 pollicizations (10.7y; 7F; 3DH)</a:t>
            </a:r>
          </a:p>
          <a:p>
            <a:pPr marL="644961" lvl="3" indent="-28575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 polydactyly (8.5y; 1F; 2DH)</a:t>
            </a:r>
          </a:p>
          <a:p>
            <a:pPr marL="285750" indent="-285750" defTabSz="152788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Primary Outcome Measures</a:t>
            </a:r>
          </a:p>
          <a:p>
            <a:pPr marL="938860" lvl="1" indent="-285750" defTabSz="152788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Thumb functional workspace</a:t>
            </a:r>
          </a:p>
          <a:p>
            <a:pPr marL="285750" indent="-285750" defTabSz="152788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Secondary Outcome Measures</a:t>
            </a:r>
          </a:p>
          <a:p>
            <a:pPr marL="938860" lvl="1" indent="-285750" defTabSz="152788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Pediatric hand function questionnaire (PODCI)</a:t>
            </a:r>
          </a:p>
          <a:p>
            <a:pPr marL="938860" lvl="1" indent="-285750" defTabSz="152788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Hand morphology and ROM measured</a:t>
            </a:r>
          </a:p>
          <a:p>
            <a:pPr marL="938860" lvl="1" indent="-285750" defTabSz="152788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Pediatric hand function tests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Kapandji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Opposition scale, Functional Dexterity Test,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Jebsen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-Taylor Hand Function Test &amp; Blocks in Box Test) </a:t>
            </a:r>
          </a:p>
          <a:p>
            <a:pPr marL="938860" lvl="1" indent="-285750" defTabSz="152788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Motion analysis testing: 12 markers on bony landmarks of the thumb, hand and fingertips for range of motion tasks and functional tasks (Figure 2)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802FB423-6A41-4FCD-A3DE-ADD7123705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71422" y="2900734"/>
            <a:ext cx="8487172" cy="474850"/>
          </a:xfrm>
        </p:spPr>
        <p:txBody>
          <a:bodyPr/>
          <a:lstStyle/>
          <a:p>
            <a:r>
              <a:rPr lang="en-US" sz="2400" dirty="0"/>
              <a:t>METHODS &amp; MATERIALS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6316A8DE-594D-4A14-80A8-059902C87F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372337" y="2900734"/>
            <a:ext cx="8485018" cy="474850"/>
          </a:xfrm>
        </p:spPr>
        <p:txBody>
          <a:bodyPr/>
          <a:lstStyle/>
          <a:p>
            <a:r>
              <a:rPr lang="en-US" sz="2400" dirty="0"/>
              <a:t>RESULTS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9E01FCCB-12E9-47C7-B368-3A2FD23020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375482" y="12767977"/>
            <a:ext cx="8491402" cy="471427"/>
          </a:xfrm>
        </p:spPr>
        <p:txBody>
          <a:bodyPr/>
          <a:lstStyle/>
          <a:p>
            <a:r>
              <a:rPr lang="en-US" sz="2400" dirty="0"/>
              <a:t>REFERENCES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542CF5F7-ECBA-4FC2-AE6B-3182AA5223E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8391006" y="13176981"/>
            <a:ext cx="8488163" cy="1802678"/>
          </a:xfrm>
        </p:spPr>
        <p:txBody>
          <a:bodyPr/>
          <a:lstStyle/>
          <a:p>
            <a:pPr marL="228600" indent="-228600" defTabSz="1527882">
              <a:buFont typeface="Arial" pitchFamily="34" charset="0"/>
              <a:buAutoNum type="arabicPeriod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Bauer AS,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Netto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AP, James MA. Thumb Hypoplasia Occurring in Patients with Pre-axial Polydactyly.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J Hand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Am.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2017. In press.</a:t>
            </a:r>
          </a:p>
          <a:p>
            <a:pPr marL="228600" indent="-228600" defTabSz="1527882">
              <a:buAutoNum type="arabicPeriod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Bednar MS, Light TR,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Bindra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R. Chapter 9. Hand Surgery. In: Skinner HB, McMahon PJ. eds. Current Diagnosis &amp; Treatment in Orthopedics, 5e New York, NY: McGraw-Hill; 2014. Accessed January 2, 2018.</a:t>
            </a:r>
          </a:p>
          <a:p>
            <a:pPr marL="228600" indent="-228600" defTabSz="1527882">
              <a:buAutoNum type="arabicPeriod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Curran PF, Bagley A,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Sison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-Williamson M, James MA. A three-dimensional model for analysis of functional thumb motion in normal adults. In revisions to the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Journal of Clinical Biomechanics.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</a:p>
          <a:p>
            <a:pPr marL="228600" indent="-228600" defTabSz="1527882">
              <a:buAutoNum type="arabicPeriod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Goldfarb CA, Patterson JM,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Maender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Manske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PR. Thumb size and appearance following reconstruction of radial polydactyly.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J Hand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Am.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2008;33(8):1348-53.</a:t>
            </a:r>
          </a:p>
          <a:p>
            <a:pPr marL="228600" indent="-228600" defTabSz="1527882">
              <a:buAutoNum type="arabicPeriod"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Wall LB, Goldfarb CA. Reconstruction for type IV radial polydactyly.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J Hand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Am.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2015;40:1873-1876.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ED889761-20A6-4533-9B9B-E5D115FBB1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8375482" y="14781031"/>
            <a:ext cx="8485018" cy="474850"/>
          </a:xfrm>
        </p:spPr>
        <p:txBody>
          <a:bodyPr/>
          <a:lstStyle/>
          <a:p>
            <a:r>
              <a:rPr lang="en-US" sz="2400" dirty="0"/>
              <a:t>ACKNOWLEDGEMENTS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D314B116-6370-40C2-82C3-908B5F9CC9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372337" y="15223676"/>
            <a:ext cx="8488163" cy="817793"/>
          </a:xfrm>
        </p:spPr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thank the administrators, clinicians, health care workers, information technology staff, and our patients for their continued support. Our success is a result of their hard work and dedication to improving the health of our patients by providing them with the highest quality care. 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8BA89B3D-F560-4226-9F0A-E7326B03441E}"/>
              </a:ext>
            </a:extLst>
          </p:cNvPr>
          <p:cNvSpPr>
            <a:spLocks noGrp="1"/>
          </p:cNvSpPr>
          <p:nvPr>
            <p:ph type="body" sz="quarter" idx="150"/>
          </p:nvPr>
        </p:nvSpPr>
        <p:spPr/>
        <p:txBody>
          <a:bodyPr/>
          <a:lstStyle/>
          <a:p>
            <a:r>
              <a:rPr lang="en-US" altLang="en-US" dirty="0"/>
              <a:t>Alisha A. </a:t>
            </a:r>
            <a:r>
              <a:rPr lang="en-US" altLang="en-US" dirty="0" err="1"/>
              <a:t>Othieno</a:t>
            </a:r>
            <a:r>
              <a:rPr lang="en-US" altLang="en-US" dirty="0"/>
              <a:t>,</a:t>
            </a:r>
            <a:r>
              <a:rPr lang="en-US" altLang="en-US" baseline="30000" dirty="0"/>
              <a:t> </a:t>
            </a:r>
            <a:r>
              <a:rPr lang="en-US" altLang="en-US" dirty="0"/>
              <a:t>Patrick F. Curran MD, Michelle A. James MD </a:t>
            </a:r>
          </a:p>
          <a:p>
            <a:endParaRPr lang="en-US" dirty="0"/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EA8A5E06-3D22-46A6-87AA-1C0AD31FDB33}"/>
              </a:ext>
            </a:extLst>
          </p:cNvPr>
          <p:cNvSpPr>
            <a:spLocks noGrp="1"/>
          </p:cNvSpPr>
          <p:nvPr>
            <p:ph type="body" sz="quarter" idx="184"/>
          </p:nvPr>
        </p:nvSpPr>
        <p:spPr>
          <a:xfrm>
            <a:off x="3333750" y="1676400"/>
            <a:ext cx="20764500" cy="503998"/>
          </a:xfrm>
        </p:spPr>
        <p:txBody>
          <a:bodyPr/>
          <a:lstStyle/>
          <a:p>
            <a:r>
              <a:rPr lang="en-US" altLang="en-US" dirty="0"/>
              <a:t>Department of </a:t>
            </a:r>
            <a:r>
              <a:rPr lang="en-US" altLang="en-US" dirty="0" err="1"/>
              <a:t>Orthopaedic</a:t>
            </a:r>
            <a:r>
              <a:rPr lang="en-US" altLang="en-US" dirty="0"/>
              <a:t> Surgery, University of California, Davis;  Shriners Hospitals for Children, Northern California</a:t>
            </a:r>
            <a:endParaRPr lang="en-US" altLang="en-US" sz="1100" dirty="0"/>
          </a:p>
          <a:p>
            <a:endParaRPr lang="en-US" dirty="0"/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5F5F9DF0-9497-4BEC-BFED-D19C1F2A2AAD}"/>
              </a:ext>
            </a:extLst>
          </p:cNvPr>
          <p:cNvSpPr>
            <a:spLocks noGrp="1"/>
          </p:cNvSpPr>
          <p:nvPr>
            <p:ph type="body" sz="quarter" idx="185"/>
          </p:nvPr>
        </p:nvSpPr>
        <p:spPr>
          <a:xfrm>
            <a:off x="3662362" y="356738"/>
            <a:ext cx="20435888" cy="834414"/>
          </a:xfrm>
        </p:spPr>
        <p:txBody>
          <a:bodyPr>
            <a:noAutofit/>
          </a:bodyPr>
          <a:lstStyle/>
          <a:p>
            <a:r>
              <a:rPr lang="en-US" altLang="en-US" sz="4000" b="1" dirty="0"/>
              <a:t>Kinematic Analysis of Functional Workspace for Children with Thumb Polydactyly</a:t>
            </a:r>
            <a:endParaRPr lang="en-US" sz="4000" b="1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62C74E1F-F170-414B-97EF-D0B888F5E4AF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F553ACF-4801-4CDC-A9E4-CB3C42F317F3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389A7233-129B-4D77-8C38-283722740E95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F615DFC7-A394-4458-B921-AF70CA39A54D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1E8E5654-2B4B-4F1F-A11F-AA3610709B32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72EB73E4-8CF1-44C6-A0E4-79FB25B7BB7D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D82CDA1-F018-4237-B6FF-9B0512F35DFC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809FA0C7-50F6-449D-AA20-AD1A7D1C7FA0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F110FAB4-DB31-4AAD-B70C-59736791B4AE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1832E8F4-69A2-49B7-BF32-2F30C332E294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1A7972E1-AA62-49A4-BB3E-A9485F1E863F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9FA89116-902E-4D5A-846E-CFA2D8DB478A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" name="Picture Placeholder 72">
            <a:extLst>
              <a:ext uri="{FF2B5EF4-FFF2-40B4-BE49-F238E27FC236}">
                <a16:creationId xmlns:a16="http://schemas.microsoft.com/office/drawing/2014/main" id="{C83390C5-DFC1-4107-84F3-E592F1C87E10}"/>
              </a:ext>
            </a:extLst>
          </p:cNvPr>
          <p:cNvSpPr>
            <a:spLocks noGrp="1"/>
          </p:cNvSpPr>
          <p:nvPr>
            <p:ph type="pic" sz="quarter" idx="115"/>
          </p:nvPr>
        </p:nvSpPr>
        <p:spPr/>
      </p:sp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id="{331C0159-4C53-4746-9604-4F7BF01E0190}"/>
              </a:ext>
            </a:extLst>
          </p:cNvPr>
          <p:cNvSpPr>
            <a:spLocks noGrp="1"/>
          </p:cNvSpPr>
          <p:nvPr>
            <p:ph type="pic" sz="quarter" idx="126"/>
          </p:nvPr>
        </p:nvSpPr>
        <p:spPr/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B65CAA79-A0C6-4DEC-8CAD-1E70EB8559CC}"/>
              </a:ext>
            </a:extLst>
          </p:cNvPr>
          <p:cNvSpPr>
            <a:spLocks noGrp="1"/>
          </p:cNvSpPr>
          <p:nvPr>
            <p:ph type="pic" sz="quarter" idx="127"/>
          </p:nvPr>
        </p:nvSpPr>
        <p:spPr/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E4B769F3-FE57-4365-AEBD-1261EC9167FE}"/>
              </a:ext>
            </a:extLst>
          </p:cNvPr>
          <p:cNvSpPr>
            <a:spLocks noGrp="1"/>
          </p:cNvSpPr>
          <p:nvPr>
            <p:ph type="pic" sz="quarter" idx="128"/>
          </p:nvPr>
        </p:nvSpPr>
        <p:spPr/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1FB7EC8B-6BF1-4CCB-B2E3-9B21B0C68DB4}"/>
              </a:ext>
            </a:extLst>
          </p:cNvPr>
          <p:cNvSpPr>
            <a:spLocks noGrp="1"/>
          </p:cNvSpPr>
          <p:nvPr>
            <p:ph type="pic" sz="quarter" idx="129"/>
          </p:nvPr>
        </p:nvSpPr>
        <p:spPr/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A8BDE9F4-CC8D-4C37-B3A2-F9FE7AE667CF}"/>
              </a:ext>
            </a:extLst>
          </p:cNvPr>
          <p:cNvSpPr>
            <a:spLocks noGrp="1"/>
          </p:cNvSpPr>
          <p:nvPr>
            <p:ph type="pic" sz="quarter" idx="130"/>
          </p:nvPr>
        </p:nvSpPr>
        <p:spPr/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07D3F729-39EA-4BC6-89DA-ADC97AE75B68}"/>
              </a:ext>
            </a:extLst>
          </p:cNvPr>
          <p:cNvSpPr>
            <a:spLocks noGrp="1"/>
          </p:cNvSpPr>
          <p:nvPr>
            <p:ph type="pic" sz="quarter" idx="131"/>
          </p:nvPr>
        </p:nvSpPr>
        <p:spPr/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4E34BD01-5EE7-4E6C-9FC8-822582F0298A}"/>
              </a:ext>
            </a:extLst>
          </p:cNvPr>
          <p:cNvSpPr>
            <a:spLocks noGrp="1"/>
          </p:cNvSpPr>
          <p:nvPr>
            <p:ph type="pic" sz="quarter" idx="132"/>
          </p:nvPr>
        </p:nvSpPr>
        <p:spPr/>
      </p:sp>
      <p:sp>
        <p:nvSpPr>
          <p:cNvPr id="91" name="Picture Placeholder 90">
            <a:extLst>
              <a:ext uri="{FF2B5EF4-FFF2-40B4-BE49-F238E27FC236}">
                <a16:creationId xmlns:a16="http://schemas.microsoft.com/office/drawing/2014/main" id="{959FB794-A4B4-485B-8338-A2FDD410F603}"/>
              </a:ext>
            </a:extLst>
          </p:cNvPr>
          <p:cNvSpPr>
            <a:spLocks noGrp="1"/>
          </p:cNvSpPr>
          <p:nvPr>
            <p:ph type="pic" sz="quarter" idx="133"/>
          </p:nvPr>
        </p:nvSpPr>
        <p:spPr/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321DD3AE-BE51-4A2D-80CA-CFF78A79672F}"/>
              </a:ext>
            </a:extLst>
          </p:cNvPr>
          <p:cNvSpPr>
            <a:spLocks noGrp="1"/>
          </p:cNvSpPr>
          <p:nvPr>
            <p:ph type="pic" sz="quarter" idx="134"/>
          </p:nvPr>
        </p:nvSpPr>
        <p:spPr/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656ECBE5-4B97-4651-AFE3-1D93B55191A4}"/>
              </a:ext>
            </a:extLst>
          </p:cNvPr>
          <p:cNvSpPr>
            <a:spLocks noGrp="1"/>
          </p:cNvSpPr>
          <p:nvPr>
            <p:ph type="pic" sz="quarter" idx="135"/>
          </p:nvPr>
        </p:nvSpPr>
        <p:spPr/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D705AE42-C366-4C9E-9E89-CE717AC9EF0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DD531F6E-3151-48E2-A75B-EAB9C56FB043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637DFC20-D6FA-4EF6-8D39-1EEBC4DF9E4D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BF196E31-827C-4544-9935-42552424A734}"/>
              </a:ext>
            </a:extLst>
          </p:cNvPr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C915549F-DF2D-4508-97C8-B43E77AE3EF3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A92CD282-54AF-4A77-A78E-5FE1C28B5B1B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0B3F4230-DF0E-4575-B262-05EC6F2BE479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9714374B-CD36-4EEB-A2B5-C6A1F8E4CD1E}"/>
              </a:ext>
            </a:extLst>
          </p:cNvPr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8B798CD8-6761-484A-88D7-BE02C77B4D3B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8FC7E51D-4074-41A0-AF35-2E73C52D9CBD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8C52A934-061B-439D-AA8E-E0FF5E133A63}"/>
              </a:ext>
            </a:extLst>
          </p:cNvPr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434DFB99-1924-4E06-87FA-25D448B5F68B}"/>
              </a:ext>
            </a:extLst>
          </p:cNvPr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EE4FD20B-23A0-4931-BB46-E0C07860C5B4}"/>
              </a:ext>
            </a:extLst>
          </p:cNvPr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E47606B3-EC5A-415C-B33F-B1D2BC80F019}"/>
              </a:ext>
            </a:extLst>
          </p:cNvPr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" name="Picture 67" descr="shriners_hospitals_detail.tif">
            <a:extLst>
              <a:ext uri="{FF2B5EF4-FFF2-40B4-BE49-F238E27FC236}">
                <a16:creationId xmlns:a16="http://schemas.microsoft.com/office/drawing/2014/main" id="{8BF2A230-0AA0-40F2-87F9-F8D2089A5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347" r="-72347"/>
          <a:stretch>
            <a:fillRect/>
          </a:stretch>
        </p:blipFill>
        <p:spPr bwMode="auto">
          <a:xfrm>
            <a:off x="22329866" y="41959"/>
            <a:ext cx="6304438" cy="223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9368AB8F-E815-45D3-87FB-2E46397D3942}"/>
              </a:ext>
            </a:extLst>
          </p:cNvPr>
          <p:cNvSpPr/>
          <p:nvPr/>
        </p:nvSpPr>
        <p:spPr>
          <a:xfrm>
            <a:off x="603499" y="10755373"/>
            <a:ext cx="842714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Previously, a 3D kinematic model has been developed to test patients with normal hand function, pollicization, and opponensplasty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However, studies have yet to directly quantify the ability of the fingers and thumb to interact in space, in patients after thumb polydactyly reconstruction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F8219799-17C1-4EB0-A3D8-E891D8822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010" y="5384849"/>
            <a:ext cx="6950552" cy="4692827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80832113-68AF-4856-A5C5-5BD46A01C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643" y="10032617"/>
            <a:ext cx="6149919" cy="44161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6BB9FB8F-711B-461D-A41B-49C0C62630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84" t="1539" r="54115" b="31223"/>
          <a:stretch/>
        </p:blipFill>
        <p:spPr>
          <a:xfrm>
            <a:off x="14969822" y="3438605"/>
            <a:ext cx="2893518" cy="3420729"/>
          </a:xfrm>
          <a:prstGeom prst="rect">
            <a:avLst/>
          </a:prstGeom>
        </p:spPr>
      </p:pic>
      <p:sp>
        <p:nvSpPr>
          <p:cNvPr id="118" name="Text Placeholder 61">
            <a:extLst>
              <a:ext uri="{FF2B5EF4-FFF2-40B4-BE49-F238E27FC236}">
                <a16:creationId xmlns:a16="http://schemas.microsoft.com/office/drawing/2014/main" id="{391D557F-033E-4C73-A012-F39BABAB8E47}"/>
              </a:ext>
            </a:extLst>
          </p:cNvPr>
          <p:cNvSpPr txBox="1">
            <a:spLocks/>
          </p:cNvSpPr>
          <p:nvPr/>
        </p:nvSpPr>
        <p:spPr>
          <a:xfrm>
            <a:off x="18373741" y="8202618"/>
            <a:ext cx="8482209" cy="474850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marL="940479" indent="-940479" algn="ctr" defTabSz="250794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u="none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037704" indent="-783732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4929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8901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42872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DISCUSSION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87E0CC0-5F9F-4654-A2A1-35BA5B8A53FC}"/>
              </a:ext>
            </a:extLst>
          </p:cNvPr>
          <p:cNvSpPr txBox="1"/>
          <p:nvPr/>
        </p:nvSpPr>
        <p:spPr>
          <a:xfrm>
            <a:off x="18391006" y="8648104"/>
            <a:ext cx="839863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just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study presents application kinematic model of the thumb, finger and hand for measurement of thumb ROM and functional workspace in children with congenital thumb polydactyly</a:t>
            </a:r>
          </a:p>
          <a:p>
            <a:pPr marL="182880" indent="-182880" algn="just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Functional workspace correlated with hand length in control patients</a:t>
            </a:r>
          </a:p>
          <a:p>
            <a:pPr marL="182880" indent="-182880" algn="just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total reachspace and functional workspace was highest in the controls and polydactyly reconstruction groups, compared with the pollicization and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opponensplasty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groups</a:t>
            </a:r>
          </a:p>
          <a:p>
            <a:pPr marL="182880" indent="-182880" algn="just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Normalized functional workspace was statistically significantly larger for the control group compared to the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opponensplasty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and pollicization groups.</a:t>
            </a:r>
          </a:p>
          <a:p>
            <a:pPr marL="182880" indent="-182880" algn="just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Subject to Type II error due to low power at analysis</a:t>
            </a:r>
          </a:p>
          <a:p>
            <a:pPr marL="182880" indent="-182880" algn="just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Further investigation will evaluate the impact on functional workspace of the different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surgical techniques used for polydactyly thumb reconstruction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E758D5F-B6F9-4048-A011-1EBD7B290C3E}"/>
              </a:ext>
            </a:extLst>
          </p:cNvPr>
          <p:cNvSpPr txBox="1"/>
          <p:nvPr/>
        </p:nvSpPr>
        <p:spPr>
          <a:xfrm>
            <a:off x="18478860" y="7391861"/>
            <a:ext cx="434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3</a:t>
            </a:r>
            <a:r>
              <a:rPr lang="en-US" sz="1200" dirty="0"/>
              <a:t>:</a:t>
            </a:r>
            <a:r>
              <a:rPr lang="en-US" altLang="en-US" sz="1200" dirty="0">
                <a:cs typeface="Arial" panose="020B0604020202020204" pitchFamily="34" charset="0"/>
              </a:rPr>
              <a:t> Total thumb reach space as a function of hand size in normal (blue), </a:t>
            </a:r>
            <a:r>
              <a:rPr lang="en-US" altLang="en-US" sz="1200" dirty="0" err="1">
                <a:cs typeface="Arial" panose="020B0604020202020204" pitchFamily="34" charset="0"/>
              </a:rPr>
              <a:t>opponensplasty</a:t>
            </a:r>
            <a:r>
              <a:rPr lang="en-US" altLang="en-US" sz="1200" dirty="0">
                <a:cs typeface="Arial" panose="020B0604020202020204" pitchFamily="34" charset="0"/>
              </a:rPr>
              <a:t> (red), pollicization (green), and polydactyly (purple) patients.</a:t>
            </a:r>
            <a:r>
              <a:rPr lang="en-US" sz="1200" dirty="0"/>
              <a:t>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A97483B-7D0B-441D-8306-81FAC1C23958}"/>
              </a:ext>
            </a:extLst>
          </p:cNvPr>
          <p:cNvSpPr txBox="1"/>
          <p:nvPr/>
        </p:nvSpPr>
        <p:spPr>
          <a:xfrm>
            <a:off x="23125519" y="7556368"/>
            <a:ext cx="372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4</a:t>
            </a:r>
            <a:r>
              <a:rPr lang="en-US" sz="1200" dirty="0"/>
              <a:t>: Normalized (a) thumb and (b) functional workspace of the control (blue), </a:t>
            </a:r>
            <a:r>
              <a:rPr lang="en-US" sz="1200" dirty="0" err="1"/>
              <a:t>opponensplasty</a:t>
            </a:r>
            <a:r>
              <a:rPr lang="en-US" sz="1200" dirty="0"/>
              <a:t> (red), pollicization (green), and polydactyly (purple) groups.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30373" t="23864" r="32612" b="19751"/>
          <a:stretch/>
        </p:blipFill>
        <p:spPr>
          <a:xfrm>
            <a:off x="18398839" y="3379972"/>
            <a:ext cx="4633683" cy="3970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33284" t="25058" r="19253" b="29569"/>
          <a:stretch/>
        </p:blipFill>
        <p:spPr>
          <a:xfrm>
            <a:off x="23059025" y="3370997"/>
            <a:ext cx="3749040" cy="2020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34701" t="24660" r="19030" b="29834"/>
          <a:stretch/>
        </p:blipFill>
        <p:spPr>
          <a:xfrm>
            <a:off x="23059024" y="5412415"/>
            <a:ext cx="3749040" cy="2074065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5E758D5F-B6F9-4048-A011-1EBD7B290C3E}"/>
              </a:ext>
            </a:extLst>
          </p:cNvPr>
          <p:cNvSpPr txBox="1"/>
          <p:nvPr/>
        </p:nvSpPr>
        <p:spPr>
          <a:xfrm>
            <a:off x="14969821" y="10474234"/>
            <a:ext cx="2893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2</a:t>
            </a:r>
            <a:r>
              <a:rPr lang="en-US" sz="1200" dirty="0"/>
              <a:t>:</a:t>
            </a:r>
            <a:r>
              <a:rPr lang="en-US" altLang="en-US" sz="1200" dirty="0"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cs typeface="Arial" panose="020B0604020202020204" pitchFamily="34" charset="0"/>
              </a:rPr>
              <a:t>(a) </a:t>
            </a:r>
            <a:r>
              <a:rPr lang="en-US" altLang="en-US" sz="1200" dirty="0">
                <a:cs typeface="Arial" panose="020B0604020202020204" pitchFamily="34" charset="0"/>
              </a:rPr>
              <a:t>Markers on control participant. </a:t>
            </a:r>
            <a:r>
              <a:rPr lang="en-US" altLang="en-US" sz="1200" b="1" dirty="0">
                <a:cs typeface="Arial" panose="020B0604020202020204" pitchFamily="34" charset="0"/>
              </a:rPr>
              <a:t>(b)</a:t>
            </a:r>
            <a:r>
              <a:rPr lang="en-US" altLang="en-US" sz="1200" dirty="0">
                <a:cs typeface="Arial" panose="020B0604020202020204" pitchFamily="34" charset="0"/>
              </a:rPr>
              <a:t> Marker placement and local coordinate system. (1-3) thumb metacarpal; (4) thumb proximal phalanx ; (5) thumb distal phalanx; (6-9) finger tip digits 2-5; (10-11) 2</a:t>
            </a:r>
            <a:r>
              <a:rPr lang="en-US" altLang="en-US" sz="1200" baseline="30000" dirty="0">
                <a:cs typeface="Arial" panose="020B0604020202020204" pitchFamily="34" charset="0"/>
              </a:rPr>
              <a:t>nd</a:t>
            </a:r>
            <a:r>
              <a:rPr lang="en-US" altLang="en-US" sz="1200" dirty="0">
                <a:cs typeface="Arial" panose="020B0604020202020204" pitchFamily="34" charset="0"/>
              </a:rPr>
              <a:t> MC; (12) 3</a:t>
            </a:r>
            <a:r>
              <a:rPr lang="en-US" altLang="en-US" sz="1200" baseline="30000" dirty="0">
                <a:cs typeface="Arial" panose="020B0604020202020204" pitchFamily="34" charset="0"/>
              </a:rPr>
              <a:t>rd</a:t>
            </a:r>
            <a:r>
              <a:rPr lang="en-US" altLang="en-US" sz="1200" dirty="0">
                <a:cs typeface="Arial" panose="020B0604020202020204" pitchFamily="34" charset="0"/>
              </a:rPr>
              <a:t> MC</a:t>
            </a:r>
            <a:endParaRPr lang="en-US" sz="1200" b="1" dirty="0"/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6BB9FB8F-711B-461D-A41B-49C0C62630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877" r="30901" b="29638"/>
          <a:stretch/>
        </p:blipFill>
        <p:spPr>
          <a:xfrm>
            <a:off x="14969821" y="6859334"/>
            <a:ext cx="2893518" cy="34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39451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Presentations.com-36x60-Template-V3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PosterPresentations.com-36x60-Template-V3</Template>
  <TotalTime>1626</TotalTime>
  <Words>902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PosterPresentations.com-36x60-Template-V3</vt:lpstr>
      <vt:lpstr>1_Classic 3 Columns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cp:lastModifiedBy>Alisha Othieno</cp:lastModifiedBy>
  <cp:revision>55</cp:revision>
  <dcterms:created xsi:type="dcterms:W3CDTF">2012-02-06T18:46:22Z</dcterms:created>
  <dcterms:modified xsi:type="dcterms:W3CDTF">2018-02-21T02:54:57Z</dcterms:modified>
</cp:coreProperties>
</file>