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0" userDrawn="1">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6554" autoAdjust="0"/>
  </p:normalViewPr>
  <p:slideViewPr>
    <p:cSldViewPr snapToGrid="0" snapToObjects="1" showGuides="1">
      <p:cViewPr>
        <p:scale>
          <a:sx n="95" d="100"/>
          <a:sy n="95" d="100"/>
        </p:scale>
        <p:origin x="600" y="-72"/>
      </p:cViewPr>
      <p:guideLst>
        <p:guide orient="horz" pos="1659"/>
        <p:guide orient="horz" pos="144"/>
        <p:guide orient="horz" pos="10080"/>
        <p:guide orient="horz"/>
        <p:guide pos="360"/>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9/22/2017</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64483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 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r>
              <a:rPr lang="en-US" sz="1800" dirty="0">
                <a:latin typeface="Trebuchet MS" pitchFamily="34" charset="0"/>
              </a:rPr>
              <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 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r>
              <a:rPr lang="en-US" sz="1800" dirty="0">
                <a:latin typeface="Trebuchet MS" pitchFamily="34" charset="0"/>
              </a:rPr>
              <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 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r>
              <a:rPr lang="en-US" sz="1800" dirty="0">
                <a:latin typeface="Trebuchet MS" pitchFamily="34" charset="0"/>
              </a:rPr>
              <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7D530CBB-A1DA-48CB-AD57-014090AC1DD2}"/>
              </a:ext>
            </a:extLst>
          </p:cNvPr>
          <p:cNvPicPr>
            <a:picLocks noChangeAspect="1"/>
          </p:cNvPicPr>
          <p:nvPr/>
        </p:nvPicPr>
        <p:blipFill>
          <a:blip r:embed="rId3"/>
          <a:stretch>
            <a:fillRect/>
          </a:stretch>
        </p:blipFill>
        <p:spPr>
          <a:xfrm>
            <a:off x="14000067" y="12590082"/>
            <a:ext cx="3044883" cy="2275326"/>
          </a:xfrm>
          <a:prstGeom prst="rect">
            <a:avLst/>
          </a:prstGeom>
        </p:spPr>
      </p:pic>
      <p:sp>
        <p:nvSpPr>
          <p:cNvPr id="176" name="Text Placeholder 175"/>
          <p:cNvSpPr>
            <a:spLocks noGrp="1"/>
          </p:cNvSpPr>
          <p:nvPr>
            <p:ph type="body" sz="quarter" idx="22"/>
          </p:nvPr>
        </p:nvSpPr>
        <p:spPr>
          <a:xfrm>
            <a:off x="573361" y="9555385"/>
            <a:ext cx="6280547" cy="428684"/>
          </a:xfrm>
        </p:spPr>
        <p:txBody>
          <a:bodyPr/>
          <a:lstStyle/>
          <a:p>
            <a:r>
              <a:rPr lang="en-US" dirty="0"/>
              <a:t>METHODS</a:t>
            </a:r>
          </a:p>
        </p:txBody>
      </p:sp>
      <p:sp>
        <p:nvSpPr>
          <p:cNvPr id="171" name="Text Placeholder 170"/>
          <p:cNvSpPr>
            <a:spLocks noGrp="1"/>
          </p:cNvSpPr>
          <p:nvPr>
            <p:ph type="body" sz="quarter" idx="11"/>
          </p:nvPr>
        </p:nvSpPr>
        <p:spPr>
          <a:xfrm>
            <a:off x="576461" y="2691751"/>
            <a:ext cx="6277447" cy="443493"/>
          </a:xfrm>
        </p:spPr>
        <p:txBody>
          <a:bodyPr/>
          <a:lstStyle/>
          <a:p>
            <a:r>
              <a:rPr lang="en-US" dirty="0"/>
              <a:t>INTRODUCTION</a:t>
            </a:r>
          </a:p>
        </p:txBody>
      </p:sp>
      <p:sp>
        <p:nvSpPr>
          <p:cNvPr id="174" name="Text Placeholder 173"/>
          <p:cNvSpPr>
            <a:spLocks noGrp="1"/>
          </p:cNvSpPr>
          <p:nvPr>
            <p:ph type="body" sz="quarter" idx="20"/>
          </p:nvPr>
        </p:nvSpPr>
        <p:spPr>
          <a:xfrm>
            <a:off x="576461" y="7910575"/>
            <a:ext cx="6281539" cy="428684"/>
          </a:xfrm>
        </p:spPr>
        <p:txBody>
          <a:bodyPr/>
          <a:lstStyle/>
          <a:p>
            <a:r>
              <a:rPr lang="en-US" dirty="0"/>
              <a:t>OBJECTIVES</a:t>
            </a:r>
          </a:p>
        </p:txBody>
      </p:sp>
      <p:sp>
        <p:nvSpPr>
          <p:cNvPr id="177" name="Text Placeholder 176"/>
          <p:cNvSpPr>
            <a:spLocks noGrp="1"/>
          </p:cNvSpPr>
          <p:nvPr>
            <p:ph type="body" sz="quarter" idx="23"/>
          </p:nvPr>
        </p:nvSpPr>
        <p:spPr>
          <a:xfrm>
            <a:off x="13910631" y="2953601"/>
            <a:ext cx="6326631" cy="8367552"/>
          </a:xfrm>
          <a:noFill/>
        </p:spPr>
        <p:txBody>
          <a:bodyPr/>
          <a:lstStyle/>
          <a:p>
            <a:pPr>
              <a:spcAft>
                <a:spcPts val="600"/>
              </a:spcAft>
            </a:pPr>
            <a:r>
              <a:rPr lang="en-US" sz="1800" b="1" dirty="0"/>
              <a:t>Diameter and kV.  </a:t>
            </a:r>
            <a:r>
              <a:rPr lang="en-US" sz="1800" dirty="0"/>
              <a:t>CT phantoms of different 5 diameters scanned at 3 different </a:t>
            </a:r>
            <a:r>
              <a:rPr lang="en-US" sz="1800" dirty="0" err="1"/>
              <a:t>kVs</a:t>
            </a:r>
            <a:r>
              <a:rPr lang="en-US" sz="1800" dirty="0"/>
              <a:t> and resultant HU measurements are shown in </a:t>
            </a:r>
            <a:r>
              <a:rPr lang="en-US" sz="1800" b="1" dirty="0"/>
              <a:t>Figure 1</a:t>
            </a:r>
            <a:r>
              <a:rPr lang="en-US" sz="1800" dirty="0"/>
              <a:t>. </a:t>
            </a:r>
          </a:p>
          <a:p>
            <a:pPr>
              <a:spcAft>
                <a:spcPts val="600"/>
              </a:spcAft>
            </a:pPr>
            <a:r>
              <a:rPr lang="en-US" sz="1800" dirty="0"/>
              <a:t>HU values showed phantom size dependencies over the 5 diameters, with 92%, 55%, and 82% of the variance described by phantom diameter for the 100 kV, 120 kV, and 140 kV data sets, respectively (</a:t>
            </a:r>
            <a:r>
              <a:rPr lang="en-US" sz="1800" b="1" dirty="0" smtClean="0"/>
              <a:t>Fig. 2A</a:t>
            </a:r>
            <a:r>
              <a:rPr lang="en-US" sz="1800" dirty="0" smtClean="0"/>
              <a:t>).  </a:t>
            </a:r>
            <a:endParaRPr lang="en-US" sz="1800" dirty="0"/>
          </a:p>
          <a:p>
            <a:pPr>
              <a:spcAft>
                <a:spcPts val="600"/>
              </a:spcAft>
            </a:pPr>
            <a:r>
              <a:rPr lang="en-US" sz="1800" dirty="0"/>
              <a:t>While the trend in HU values was significant (p&lt;0.05), the % CV across the five diameters was only 2.4%, 1.9%, and 2.5% for the 100, 120, and 140 kV datasets, respectively.  </a:t>
            </a:r>
          </a:p>
          <a:p>
            <a:pPr>
              <a:spcAft>
                <a:spcPts val="600"/>
              </a:spcAft>
            </a:pPr>
            <a:r>
              <a:rPr lang="en-US" sz="1800" dirty="0"/>
              <a:t>Eliminating the two smaller diameter phantoms to reflect more realistic adult abdomen diameters (20-32 cm), the CVs were reduced to 1.8%, 1.4%, and 1.6%, respectively.  </a:t>
            </a:r>
          </a:p>
          <a:p>
            <a:pPr>
              <a:spcAft>
                <a:spcPts val="600"/>
              </a:spcAft>
            </a:pPr>
            <a:r>
              <a:rPr lang="en-US" sz="1800" dirty="0"/>
              <a:t>For each phantom diameter, varying the tube potential between 100 and 140 kV resulted in a significant (p&lt;0.05) change in measured HU values, with the average CV increased to 5.1% (</a:t>
            </a:r>
            <a:r>
              <a:rPr lang="en-US" sz="1800" b="1" dirty="0" smtClean="0"/>
              <a:t>Fig. </a:t>
            </a:r>
            <a:r>
              <a:rPr lang="en-US" sz="1800" b="1" dirty="0"/>
              <a:t>2B</a:t>
            </a:r>
            <a:r>
              <a:rPr lang="en-US" sz="1800" dirty="0"/>
              <a:t>).</a:t>
            </a:r>
          </a:p>
          <a:p>
            <a:pPr>
              <a:spcAft>
                <a:spcPts val="600"/>
              </a:spcAft>
            </a:pPr>
            <a:endParaRPr lang="en-US" sz="1800" b="1" dirty="0"/>
          </a:p>
          <a:p>
            <a:pPr>
              <a:spcAft>
                <a:spcPts val="600"/>
              </a:spcAft>
            </a:pPr>
            <a:endParaRPr lang="en-US" sz="1800" b="1" dirty="0"/>
          </a:p>
          <a:p>
            <a:pPr>
              <a:spcAft>
                <a:spcPts val="600"/>
              </a:spcAft>
            </a:pPr>
            <a:endParaRPr lang="en-US" sz="1800" b="1" dirty="0"/>
          </a:p>
          <a:p>
            <a:pPr>
              <a:spcAft>
                <a:spcPts val="600"/>
              </a:spcAft>
            </a:pPr>
            <a:endParaRPr lang="en-US" sz="1800" b="1" dirty="0"/>
          </a:p>
          <a:p>
            <a:pPr>
              <a:spcAft>
                <a:spcPts val="600"/>
              </a:spcAft>
            </a:pPr>
            <a:endParaRPr lang="en-US" sz="1800" b="1" dirty="0"/>
          </a:p>
          <a:p>
            <a:pPr>
              <a:spcAft>
                <a:spcPts val="600"/>
              </a:spcAft>
            </a:pPr>
            <a:endParaRPr lang="en-US" sz="1800" b="1" dirty="0"/>
          </a:p>
          <a:p>
            <a:pPr>
              <a:spcAft>
                <a:spcPts val="600"/>
              </a:spcAft>
            </a:pPr>
            <a:endParaRPr lang="en-US" sz="1800" dirty="0"/>
          </a:p>
        </p:txBody>
      </p:sp>
      <p:sp>
        <p:nvSpPr>
          <p:cNvPr id="178" name="Text Placeholder 177"/>
          <p:cNvSpPr>
            <a:spLocks noGrp="1"/>
          </p:cNvSpPr>
          <p:nvPr>
            <p:ph type="body" sz="quarter" idx="24"/>
          </p:nvPr>
        </p:nvSpPr>
        <p:spPr>
          <a:xfrm>
            <a:off x="13951929" y="2719542"/>
            <a:ext cx="6286500" cy="428684"/>
          </a:xfrm>
        </p:spPr>
        <p:txBody>
          <a:bodyPr/>
          <a:lstStyle/>
          <a:p>
            <a:r>
              <a:rPr lang="en-US" dirty="0"/>
              <a:t>RESULTS</a:t>
            </a:r>
          </a:p>
        </p:txBody>
      </p:sp>
      <p:sp>
        <p:nvSpPr>
          <p:cNvPr id="179" name="Text Placeholder 178"/>
          <p:cNvSpPr>
            <a:spLocks noGrp="1"/>
          </p:cNvSpPr>
          <p:nvPr>
            <p:ph type="body" sz="quarter" idx="25"/>
          </p:nvPr>
        </p:nvSpPr>
        <p:spPr>
          <a:xfrm>
            <a:off x="20544597" y="2717363"/>
            <a:ext cx="6279386" cy="428684"/>
          </a:xfrm>
        </p:spPr>
        <p:txBody>
          <a:bodyPr/>
          <a:lstStyle/>
          <a:p>
            <a:r>
              <a:rPr lang="en-US" dirty="0"/>
              <a:t>DISCUSSION</a:t>
            </a:r>
          </a:p>
        </p:txBody>
      </p:sp>
      <p:sp>
        <p:nvSpPr>
          <p:cNvPr id="180" name="Text Placeholder 179"/>
          <p:cNvSpPr>
            <a:spLocks noGrp="1"/>
          </p:cNvSpPr>
          <p:nvPr>
            <p:ph type="body" sz="quarter" idx="26"/>
          </p:nvPr>
        </p:nvSpPr>
        <p:spPr>
          <a:xfrm>
            <a:off x="20614680" y="2986752"/>
            <a:ext cx="6309916" cy="4047961"/>
          </a:xfrm>
        </p:spPr>
        <p:txBody>
          <a:bodyPr/>
          <a:lstStyle/>
          <a:p>
            <a:pPr>
              <a:spcAft>
                <a:spcPts val="600"/>
              </a:spcAft>
            </a:pPr>
            <a:r>
              <a:rPr lang="en-US" sz="1800" dirty="0"/>
              <a:t>Our study highlights that CT HU numbers could be affected by patient and technical factors, including patient diameter (e.g., with cachexia vs. obesity) and kV (e.g., with 120 kV on routine CT vs. 140 kV on PET/CT). </a:t>
            </a:r>
          </a:p>
          <a:p>
            <a:pPr>
              <a:spcAft>
                <a:spcPts val="600"/>
              </a:spcAft>
            </a:pPr>
            <a:r>
              <a:rPr lang="en-US" sz="1800" dirty="0"/>
              <a:t>With greater object size, lower energy photons are more heavily attenuated than higher energy photons, and therefore the effective energy “seen” by the CT detectors is higher; this results in a spurious change in HU values from the periphery to center of the object.</a:t>
            </a:r>
          </a:p>
          <a:p>
            <a:pPr>
              <a:spcAft>
                <a:spcPts val="600"/>
              </a:spcAft>
            </a:pPr>
            <a:r>
              <a:rPr lang="en-US" sz="1800" dirty="0"/>
              <a:t>Numerous other factors can cause deviation in HU values, even if CT scanners are properly calibrated, including:  intravenous contrast material, patient position in the scanner, </a:t>
            </a:r>
            <a:r>
              <a:rPr lang="en-US" sz="1800" dirty="0" smtClean="0"/>
              <a:t>reconstruction </a:t>
            </a:r>
            <a:r>
              <a:rPr lang="en-US" sz="1800" dirty="0"/>
              <a:t>kernel, and scanner </a:t>
            </a:r>
            <a:r>
              <a:rPr lang="en-US" sz="1800" dirty="0" smtClean="0"/>
              <a:t>model [5-8].</a:t>
            </a:r>
            <a:endParaRPr lang="en-US" sz="1800" dirty="0"/>
          </a:p>
          <a:p>
            <a:endParaRPr lang="en-US" sz="1600" dirty="0"/>
          </a:p>
        </p:txBody>
      </p:sp>
      <p:sp>
        <p:nvSpPr>
          <p:cNvPr id="181" name="Text Placeholder 180"/>
          <p:cNvSpPr>
            <a:spLocks noGrp="1"/>
          </p:cNvSpPr>
          <p:nvPr>
            <p:ph type="body" sz="quarter" idx="27"/>
          </p:nvPr>
        </p:nvSpPr>
        <p:spPr>
          <a:xfrm>
            <a:off x="20581274" y="11354602"/>
            <a:ext cx="6279386" cy="428684"/>
          </a:xfrm>
        </p:spPr>
        <p:txBody>
          <a:bodyPr/>
          <a:lstStyle/>
          <a:p>
            <a:r>
              <a:rPr lang="en-US" dirty="0"/>
              <a:t>REFERENCES</a:t>
            </a:r>
          </a:p>
        </p:txBody>
      </p:sp>
      <p:sp>
        <p:nvSpPr>
          <p:cNvPr id="183" name="Text Placeholder 182"/>
          <p:cNvSpPr>
            <a:spLocks noGrp="1"/>
          </p:cNvSpPr>
          <p:nvPr>
            <p:ph type="body" sz="quarter" idx="29"/>
          </p:nvPr>
        </p:nvSpPr>
        <p:spPr>
          <a:xfrm>
            <a:off x="27763593" y="14681081"/>
            <a:ext cx="6279386" cy="428684"/>
          </a:xfrm>
        </p:spPr>
        <p:txBody>
          <a:bodyPr/>
          <a:lstStyle/>
          <a:p>
            <a:r>
              <a:rPr lang="en-US" dirty="0"/>
              <a:t>ACKNOWLEDGEMENTS</a:t>
            </a:r>
          </a:p>
        </p:txBody>
      </p:sp>
      <p:sp>
        <p:nvSpPr>
          <p:cNvPr id="185" name="Text Placeholder 184"/>
          <p:cNvSpPr>
            <a:spLocks noGrp="1"/>
          </p:cNvSpPr>
          <p:nvPr>
            <p:ph type="body" sz="quarter" idx="95"/>
          </p:nvPr>
        </p:nvSpPr>
        <p:spPr>
          <a:xfrm>
            <a:off x="-6520784" y="10198548"/>
            <a:ext cx="6281539" cy="428684"/>
          </a:xfrm>
        </p:spPr>
        <p:txBody>
          <a:bodyPr/>
          <a:lstStyle/>
          <a:p>
            <a:endParaRPr lang="en-US"/>
          </a:p>
        </p:txBody>
      </p:sp>
      <p:sp>
        <p:nvSpPr>
          <p:cNvPr id="186" name="Text Placeholder 185"/>
          <p:cNvSpPr>
            <a:spLocks noGrp="1"/>
          </p:cNvSpPr>
          <p:nvPr>
            <p:ph type="body" sz="quarter" idx="96"/>
          </p:nvPr>
        </p:nvSpPr>
        <p:spPr>
          <a:xfrm>
            <a:off x="590392" y="3061741"/>
            <a:ext cx="6285508" cy="4926610"/>
          </a:xfrm>
        </p:spPr>
        <p:txBody>
          <a:bodyPr/>
          <a:lstStyle/>
          <a:p>
            <a:pPr>
              <a:spcBef>
                <a:spcPts val="300"/>
              </a:spcBef>
              <a:spcAft>
                <a:spcPts val="600"/>
              </a:spcAft>
            </a:pPr>
            <a:r>
              <a:rPr lang="en-US" sz="1800" dirty="0"/>
              <a:t>Diagnostic images are more than pictures; they contain quantitative data that are largely hidden to viewers.  These data can be “mined” to add value to existing imaging examinations, and this paradigm shift  involving “</a:t>
            </a:r>
            <a:r>
              <a:rPr lang="en-US" sz="1800" i="1" dirty="0" err="1"/>
              <a:t>radiomics</a:t>
            </a:r>
            <a:r>
              <a:rPr lang="en-US" sz="1800" dirty="0"/>
              <a:t>” has been identified as “</a:t>
            </a:r>
            <a:r>
              <a:rPr lang="en-US" sz="1800" i="1" dirty="0"/>
              <a:t>the next frontier in clinical decision making</a:t>
            </a:r>
            <a:r>
              <a:rPr lang="en-US" sz="1800" dirty="0"/>
              <a:t>” [1].</a:t>
            </a:r>
            <a:endParaRPr lang="en-US" sz="800" dirty="0"/>
          </a:p>
          <a:p>
            <a:pPr>
              <a:spcBef>
                <a:spcPts val="300"/>
              </a:spcBef>
              <a:spcAft>
                <a:spcPts val="600"/>
              </a:spcAft>
            </a:pPr>
            <a:r>
              <a:rPr lang="en-US" sz="1800" dirty="0"/>
              <a:t>Even simple CT-derived metrics – such as </a:t>
            </a:r>
            <a:r>
              <a:rPr lang="en-US" sz="1800" i="1" dirty="0"/>
              <a:t>attenuation</a:t>
            </a:r>
            <a:r>
              <a:rPr lang="en-US" sz="1800" dirty="0"/>
              <a:t> (measured in Hounsfield Units, HU) – for muscle (myosteatosis), fat (obesity), and bone (osteoporosis) phenotypes are associated with clinical outcomes and can supplement clinical decision support [2-4]. </a:t>
            </a:r>
            <a:endParaRPr lang="en-US" sz="800" dirty="0"/>
          </a:p>
          <a:p>
            <a:pPr>
              <a:spcBef>
                <a:spcPts val="300"/>
              </a:spcBef>
              <a:spcAft>
                <a:spcPts val="600"/>
              </a:spcAft>
            </a:pPr>
            <a:r>
              <a:rPr lang="en-US" sz="1800" dirty="0"/>
              <a:t>CT technique can substantially influence HU numbers, and yet often are not reported in the literature [5].  Besides intravenous contrast material, other factors expected to influence HU values are patient size (diameter), CT tube voltage (kV), and CT scanner calibration.</a:t>
            </a:r>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7" name="Text Placeholder 196"/>
          <p:cNvSpPr>
            <a:spLocks noGrp="1"/>
          </p:cNvSpPr>
          <p:nvPr>
            <p:ph type="body" sz="quarter" idx="124"/>
          </p:nvPr>
        </p:nvSpPr>
        <p:spPr>
          <a:xfrm>
            <a:off x="575668" y="9938775"/>
            <a:ext cx="6285508" cy="6130996"/>
          </a:xfrm>
        </p:spPr>
        <p:txBody>
          <a:bodyPr/>
          <a:lstStyle/>
          <a:p>
            <a:pPr>
              <a:spcBef>
                <a:spcPts val="200"/>
              </a:spcBef>
              <a:spcAft>
                <a:spcPts val="600"/>
              </a:spcAft>
            </a:pPr>
            <a:r>
              <a:rPr lang="en-US" sz="1800" b="1" dirty="0"/>
              <a:t>Diameter and kV.  </a:t>
            </a:r>
            <a:r>
              <a:rPr lang="en-US" sz="1800" dirty="0"/>
              <a:t>To study the </a:t>
            </a:r>
            <a:r>
              <a:rPr lang="en-US" sz="1800" b="1" dirty="0"/>
              <a:t>influence of object diameter </a:t>
            </a:r>
            <a:r>
              <a:rPr lang="en-US" sz="1800" dirty="0"/>
              <a:t>(body size) on CT HU measurements, 5 cylindrical polymethyl methacrylate (PMMA) plastic phantoms were scanned over a range of 5 diameters (13, 16, 20, 25, and 32 cm).  To study the </a:t>
            </a:r>
            <a:r>
              <a:rPr lang="en-US" sz="1800" b="1" dirty="0"/>
              <a:t>influence of kV </a:t>
            </a:r>
            <a:r>
              <a:rPr lang="en-US" sz="1800" dirty="0"/>
              <a:t>on HU measurements, each phantom was scanned over a range of 3 tube potentials (100, 120, and 140 kV). </a:t>
            </a:r>
          </a:p>
          <a:p>
            <a:pPr>
              <a:spcBef>
                <a:spcPts val="200"/>
              </a:spcBef>
              <a:spcAft>
                <a:spcPts val="600"/>
              </a:spcAft>
            </a:pPr>
            <a:r>
              <a:rPr lang="en-US" sz="1800" dirty="0"/>
              <a:t>All scanning was performed on a multidetector array CT scanner (Siemens, Definition 128 AS+) at 225 </a:t>
            </a:r>
            <a:r>
              <a:rPr lang="en-US" sz="1800" dirty="0" err="1"/>
              <a:t>mAs</a:t>
            </a:r>
            <a:r>
              <a:rPr lang="en-US" sz="1800" dirty="0"/>
              <a:t>, and images were reconstructed to 5-mm thickness using a B40 reconstruction kernel.  The attenuation (HU) was recorded at three locations and averaged.  </a:t>
            </a:r>
          </a:p>
          <a:p>
            <a:pPr>
              <a:spcBef>
                <a:spcPts val="200"/>
              </a:spcBef>
              <a:spcAft>
                <a:spcPts val="600"/>
              </a:spcAft>
            </a:pPr>
            <a:r>
              <a:rPr lang="en-US" sz="1800" dirty="0"/>
              <a:t>The coefficient of variation (CV) for phantom attenuation was calculated and compared as a function of the diameter of the scanned object and the kV. </a:t>
            </a:r>
          </a:p>
          <a:p>
            <a:pPr>
              <a:spcBef>
                <a:spcPts val="200"/>
              </a:spcBef>
              <a:spcAft>
                <a:spcPts val="600"/>
              </a:spcAft>
            </a:pPr>
            <a:r>
              <a:rPr lang="en-US" sz="1800" b="1" dirty="0"/>
              <a:t>CT Scanner Calibration.  </a:t>
            </a:r>
            <a:r>
              <a:rPr lang="en-US" sz="1800" dirty="0"/>
              <a:t>To study the potential </a:t>
            </a:r>
            <a:r>
              <a:rPr lang="en-US" sz="1800" b="1" dirty="0"/>
              <a:t>influence of scanner calibration</a:t>
            </a:r>
            <a:r>
              <a:rPr lang="en-US" sz="1800" dirty="0"/>
              <a:t>, we extracted data from annual physics reports for the standard ACR phantom over 6 years on one scanner (General Electric, VCT) and compared HU values for 7 CT scanners at our institution.  </a:t>
            </a:r>
          </a:p>
          <a:p>
            <a:endParaRPr lang="en-US" sz="1600" dirty="0"/>
          </a:p>
        </p:txBody>
      </p:sp>
      <p:sp>
        <p:nvSpPr>
          <p:cNvPr id="198" name="Text Placeholder 197"/>
          <p:cNvSpPr>
            <a:spLocks noGrp="1"/>
          </p:cNvSpPr>
          <p:nvPr>
            <p:ph type="body" sz="quarter" idx="125"/>
          </p:nvPr>
        </p:nvSpPr>
        <p:spPr>
          <a:xfrm>
            <a:off x="576820" y="8284414"/>
            <a:ext cx="6285508" cy="1371791"/>
          </a:xfrm>
        </p:spPr>
        <p:txBody>
          <a:bodyPr/>
          <a:lstStyle/>
          <a:p>
            <a:r>
              <a:rPr lang="en-US" sz="1800" dirty="0"/>
              <a:t>The purpose of this study was to evaluate the precision of CT HU measurements across different object diameters (as a surrogate for patient size), different </a:t>
            </a:r>
            <a:r>
              <a:rPr lang="en-US" sz="1800" dirty="0" err="1"/>
              <a:t>kVs</a:t>
            </a:r>
            <a:r>
              <a:rPr lang="en-US" sz="1800" dirty="0"/>
              <a:t>, and CT scanner calibration.</a:t>
            </a:r>
            <a:endParaRPr lang="en-US" sz="1600" dirty="0"/>
          </a:p>
        </p:txBody>
      </p:sp>
      <p:pic>
        <p:nvPicPr>
          <p:cNvPr id="24" name="Picture Placeholder 23"/>
          <p:cNvPicPr>
            <a:picLocks noGrp="1" noChangeAspect="1"/>
          </p:cNvPicPr>
          <p:nvPr>
            <p:ph type="pic" sz="quarter" idx="115"/>
          </p:nvPr>
        </p:nvPicPr>
        <p:blipFill>
          <a:blip r:embed="rId4">
            <a:extLst>
              <a:ext uri="{28A0092B-C50C-407E-A947-70E740481C1C}">
                <a14:useLocalDpi xmlns:a14="http://schemas.microsoft.com/office/drawing/2010/main" val="0"/>
              </a:ext>
            </a:extLst>
          </a:blip>
          <a:srcRect t="40790" b="40790"/>
          <a:stretch>
            <a:fillRect/>
          </a:stretch>
        </p:blipFill>
        <p:spPr/>
      </p:pic>
      <p:pic>
        <p:nvPicPr>
          <p:cNvPr id="25" name="Picture Placeholder 24"/>
          <p:cNvPicPr>
            <a:picLocks noGrp="1" noChangeAspect="1"/>
          </p:cNvPicPr>
          <p:nvPr>
            <p:ph type="pic" sz="quarter" idx="126"/>
          </p:nvPr>
        </p:nvPicPr>
        <p:blipFill>
          <a:blip r:embed="rId4">
            <a:extLst>
              <a:ext uri="{28A0092B-C50C-407E-A947-70E740481C1C}">
                <a14:useLocalDpi xmlns:a14="http://schemas.microsoft.com/office/drawing/2010/main" val="0"/>
              </a:ext>
            </a:extLst>
          </a:blip>
          <a:srcRect t="40790" b="40790"/>
          <a:stretch>
            <a:fillRect/>
          </a:stretch>
        </p:blipFill>
        <p:spPr/>
      </p:pic>
      <p:pic>
        <p:nvPicPr>
          <p:cNvPr id="14" name="Picture Placeholder 13">
            <a:extLst>
              <a:ext uri="{FF2B5EF4-FFF2-40B4-BE49-F238E27FC236}">
                <a16:creationId xmlns:a16="http://schemas.microsoft.com/office/drawing/2014/main" xmlns="" id="{82A464E8-2646-472D-91EB-415324AB3C03}"/>
              </a:ext>
            </a:extLst>
          </p:cNvPr>
          <p:cNvPicPr>
            <a:picLocks noGrp="1" noChangeAspect="1"/>
          </p:cNvPicPr>
          <p:nvPr>
            <p:ph type="pic" sz="quarter" idx="127"/>
          </p:nvPr>
        </p:nvPicPr>
        <p:blipFill>
          <a:blip r:embed="rId5" cstate="print">
            <a:extLst>
              <a:ext uri="{28A0092B-C50C-407E-A947-70E740481C1C}">
                <a14:useLocalDpi xmlns:a14="http://schemas.microsoft.com/office/drawing/2010/main" val="0"/>
              </a:ext>
            </a:extLst>
          </a:blip>
          <a:srcRect t="6138" b="6138"/>
          <a:stretch>
            <a:fillRect/>
          </a:stretch>
        </p:blipFill>
        <p:spPr/>
      </p:pic>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a:xfrm>
            <a:off x="3607615" y="1496012"/>
            <a:ext cx="20107276" cy="440851"/>
          </a:xfrm>
        </p:spPr>
        <p:txBody>
          <a:bodyPr>
            <a:noAutofit/>
          </a:bodyPr>
          <a:lstStyle/>
          <a:p>
            <a:r>
              <a:rPr lang="en-US" sz="2400" baseline="30000" dirty="0"/>
              <a:t>1</a:t>
            </a:r>
            <a:r>
              <a:rPr lang="en-US" sz="2400" dirty="0" smtClean="0"/>
              <a:t>Robert </a:t>
            </a:r>
            <a:r>
              <a:rPr lang="en-US" sz="2400" dirty="0"/>
              <a:t>D. Boutin, </a:t>
            </a:r>
            <a:r>
              <a:rPr lang="en-US" sz="2400" dirty="0" smtClean="0"/>
              <a:t>MD, </a:t>
            </a:r>
            <a:r>
              <a:rPr lang="en-US" sz="2400" baseline="30000" dirty="0" smtClean="0"/>
              <a:t>2</a:t>
            </a:r>
            <a:r>
              <a:rPr lang="en-US" sz="2400" dirty="0" smtClean="0"/>
              <a:t>Leon </a:t>
            </a:r>
            <a:r>
              <a:rPr lang="en-US" sz="2400" dirty="0"/>
              <a:t>Lenchik, </a:t>
            </a:r>
            <a:r>
              <a:rPr lang="en-US" sz="2400" dirty="0" smtClean="0"/>
              <a:t>MD, </a:t>
            </a:r>
            <a:r>
              <a:rPr lang="en-US" sz="2400" baseline="30000" dirty="0" smtClean="0"/>
              <a:t>3</a:t>
            </a:r>
            <a:r>
              <a:rPr lang="en-US" sz="2400" dirty="0" smtClean="0"/>
              <a:t>Behrang </a:t>
            </a:r>
            <a:r>
              <a:rPr lang="en-US" sz="2400" dirty="0"/>
              <a:t>Amini, </a:t>
            </a:r>
            <a:r>
              <a:rPr lang="en-US" sz="2400" dirty="0" smtClean="0"/>
              <a:t>MD, PhD, </a:t>
            </a:r>
            <a:r>
              <a:rPr lang="en-US" sz="2400" baseline="30000" dirty="0"/>
              <a:t>1</a:t>
            </a:r>
            <a:r>
              <a:rPr lang="en-US" sz="2400" dirty="0" smtClean="0"/>
              <a:t>Sean </a:t>
            </a:r>
            <a:r>
              <a:rPr lang="en-US" sz="2400" dirty="0"/>
              <a:t>P. Boyle, </a:t>
            </a:r>
            <a:r>
              <a:rPr lang="en-US" sz="2400" dirty="0" smtClean="0"/>
              <a:t>BS, </a:t>
            </a:r>
            <a:r>
              <a:rPr lang="en-US" sz="2400" baseline="30000" dirty="0" smtClean="0"/>
              <a:t>1</a:t>
            </a:r>
            <a:r>
              <a:rPr lang="en-US" sz="2400" dirty="0" smtClean="0"/>
              <a:t>J</a:t>
            </a:r>
            <a:r>
              <a:rPr lang="en-US" sz="2400" dirty="0"/>
              <a:t>. Anthony Seibert, </a:t>
            </a:r>
            <a:r>
              <a:rPr lang="en-US" sz="2400" dirty="0" smtClean="0"/>
              <a:t>PhD, </a:t>
            </a:r>
            <a:r>
              <a:rPr lang="en-US" sz="2400" dirty="0"/>
              <a:t>and </a:t>
            </a:r>
            <a:r>
              <a:rPr lang="en-US" sz="2400" baseline="30000" dirty="0" smtClean="0"/>
              <a:t>1</a:t>
            </a:r>
            <a:r>
              <a:rPr lang="en-US" sz="2400" dirty="0" smtClean="0"/>
              <a:t>John </a:t>
            </a:r>
            <a:r>
              <a:rPr lang="en-US" sz="2400" dirty="0"/>
              <a:t>M. Boone, </a:t>
            </a:r>
            <a:r>
              <a:rPr lang="en-US" sz="2400" dirty="0" smtClean="0"/>
              <a:t>PhD</a:t>
            </a:r>
            <a:endParaRPr lang="en-US" sz="2400" dirty="0"/>
          </a:p>
        </p:txBody>
      </p:sp>
      <p:sp>
        <p:nvSpPr>
          <p:cNvPr id="224" name="Text Placeholder 223"/>
          <p:cNvSpPr>
            <a:spLocks noGrp="1"/>
          </p:cNvSpPr>
          <p:nvPr>
            <p:ph type="body" sz="quarter" idx="184"/>
          </p:nvPr>
        </p:nvSpPr>
        <p:spPr>
          <a:xfrm>
            <a:off x="3181363" y="1941902"/>
            <a:ext cx="20894495" cy="475382"/>
          </a:xfrm>
        </p:spPr>
        <p:txBody>
          <a:bodyPr>
            <a:noAutofit/>
          </a:bodyPr>
          <a:lstStyle/>
          <a:p>
            <a:r>
              <a:rPr lang="en-US" sz="2400" baseline="30000" dirty="0"/>
              <a:t>1</a:t>
            </a:r>
            <a:r>
              <a:rPr lang="en-US" sz="1800" dirty="0"/>
              <a:t>University of </a:t>
            </a:r>
            <a:r>
              <a:rPr lang="en-US" sz="1800" dirty="0" smtClean="0"/>
              <a:t>California </a:t>
            </a:r>
            <a:r>
              <a:rPr lang="en-US" sz="1800" dirty="0"/>
              <a:t>Davis </a:t>
            </a:r>
            <a:r>
              <a:rPr lang="en-US" sz="1800" dirty="0" smtClean="0"/>
              <a:t>School of Medicine; </a:t>
            </a:r>
            <a:r>
              <a:rPr lang="en-US" sz="2400" baseline="30000" dirty="0" smtClean="0"/>
              <a:t>2</a:t>
            </a:r>
            <a:r>
              <a:rPr lang="en-US" sz="1800" dirty="0" smtClean="0"/>
              <a:t>Wake </a:t>
            </a:r>
            <a:r>
              <a:rPr lang="en-US" sz="1800" dirty="0"/>
              <a:t>Forest Baptist Medical </a:t>
            </a:r>
            <a:r>
              <a:rPr lang="en-US" sz="1800" dirty="0" smtClean="0"/>
              <a:t>Center; </a:t>
            </a:r>
            <a:r>
              <a:rPr lang="en-US" sz="2400" baseline="30000" dirty="0" smtClean="0"/>
              <a:t>3</a:t>
            </a:r>
            <a:r>
              <a:rPr lang="en-US" sz="1800" dirty="0" smtClean="0"/>
              <a:t>M.D</a:t>
            </a:r>
            <a:r>
              <a:rPr lang="en-US" sz="1800" dirty="0"/>
              <a:t>. Anderson Cancer </a:t>
            </a:r>
            <a:r>
              <a:rPr lang="en-US" sz="1800" dirty="0" smtClean="0"/>
              <a:t>Center</a:t>
            </a:r>
            <a:endParaRPr lang="en-US" sz="1800" dirty="0"/>
          </a:p>
        </p:txBody>
      </p:sp>
      <p:sp>
        <p:nvSpPr>
          <p:cNvPr id="225" name="Text Placeholder 224"/>
          <p:cNvSpPr>
            <a:spLocks noGrp="1"/>
          </p:cNvSpPr>
          <p:nvPr>
            <p:ph type="body" sz="quarter" idx="185"/>
          </p:nvPr>
        </p:nvSpPr>
        <p:spPr>
          <a:xfrm>
            <a:off x="3662362" y="181804"/>
            <a:ext cx="20107276" cy="1223781"/>
          </a:xfrm>
        </p:spPr>
        <p:txBody>
          <a:bodyPr>
            <a:noAutofit/>
          </a:bodyPr>
          <a:lstStyle/>
          <a:p>
            <a:r>
              <a:rPr lang="en-US" sz="3600" b="1" smtClean="0"/>
              <a:t>Computed </a:t>
            </a:r>
            <a:r>
              <a:rPr lang="en-US" sz="3600" b="1" dirty="0"/>
              <a:t>Tomography (CT) Measurements of Attenuation:</a:t>
            </a:r>
          </a:p>
          <a:p>
            <a:r>
              <a:rPr lang="en-US" sz="3600" b="1" dirty="0"/>
              <a:t>Influence of Patient Size and Tube Potential</a:t>
            </a:r>
          </a:p>
        </p:txBody>
      </p:sp>
      <p:pic>
        <p:nvPicPr>
          <p:cNvPr id="62" name="Picture 4997" descr="Don%20Burnstein%20UCD_seal_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3682" y="197699"/>
            <a:ext cx="2056213" cy="205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997" descr="Don%20Burnstein%20UCD_seal_n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04445" y="205461"/>
            <a:ext cx="2056213" cy="205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Placeholder 178"/>
          <p:cNvSpPr>
            <a:spLocks noGrp="1"/>
          </p:cNvSpPr>
          <p:nvPr>
            <p:ph type="body" sz="quarter" idx="25"/>
          </p:nvPr>
        </p:nvSpPr>
        <p:spPr>
          <a:xfrm>
            <a:off x="20575198" y="7034713"/>
            <a:ext cx="6279386" cy="428684"/>
          </a:xfrm>
        </p:spPr>
        <p:txBody>
          <a:bodyPr/>
          <a:lstStyle/>
          <a:p>
            <a:r>
              <a:rPr lang="en-US" dirty="0"/>
              <a:t>CONCLUSION</a:t>
            </a:r>
          </a:p>
        </p:txBody>
      </p:sp>
      <p:sp>
        <p:nvSpPr>
          <p:cNvPr id="76" name="Text Placeholder 186"/>
          <p:cNvSpPr>
            <a:spLocks noGrp="1"/>
          </p:cNvSpPr>
          <p:nvPr>
            <p:ph type="body" sz="quarter" idx="107"/>
          </p:nvPr>
        </p:nvSpPr>
        <p:spPr>
          <a:xfrm>
            <a:off x="20602121" y="7439090"/>
            <a:ext cx="6225540" cy="3984814"/>
          </a:xfrm>
        </p:spPr>
        <p:txBody>
          <a:bodyPr/>
          <a:lstStyle/>
          <a:p>
            <a:pPr>
              <a:spcAft>
                <a:spcPts val="600"/>
              </a:spcAft>
            </a:pPr>
            <a:r>
              <a:rPr lang="en-US" sz="1800" dirty="0"/>
              <a:t>HU values are influenced by object diameter (patient size) and CT tube voltage, which may affect quantitative evaluation of muscle, bone, and fat. </a:t>
            </a:r>
          </a:p>
          <a:p>
            <a:pPr>
              <a:spcAft>
                <a:spcPts val="600"/>
              </a:spcAft>
            </a:pPr>
            <a:r>
              <a:rPr lang="en-US" sz="1800" dirty="0"/>
              <a:t>For clinical CT parameters, HU measurements with better than 2% precision can be achieved across a range of patient diameters.  </a:t>
            </a:r>
          </a:p>
          <a:p>
            <a:pPr>
              <a:spcAft>
                <a:spcPts val="600"/>
              </a:spcAft>
            </a:pPr>
            <a:r>
              <a:rPr lang="en-US" sz="1800" dirty="0"/>
              <a:t>In our experience, clinical CT scanners were calibrated within 5 HU.</a:t>
            </a:r>
          </a:p>
          <a:p>
            <a:pPr>
              <a:spcAft>
                <a:spcPts val="600"/>
              </a:spcAft>
            </a:pPr>
            <a:r>
              <a:rPr lang="en-US" sz="1800" dirty="0"/>
              <a:t>Variation in CT tube voltage results in significantly degraded reproducibility that should be considered when obtaining CT HU measures in clinical trials using muscle, bone, or fat phenotypes.</a:t>
            </a:r>
          </a:p>
        </p:txBody>
      </p:sp>
      <p:sp>
        <p:nvSpPr>
          <p:cNvPr id="3" name="Picture Placeholder 2">
            <a:extLst>
              <a:ext uri="{FF2B5EF4-FFF2-40B4-BE49-F238E27FC236}">
                <a16:creationId xmlns:a16="http://schemas.microsoft.com/office/drawing/2014/main" xmlns="" id="{179EB1AD-873A-4DC6-856D-6609D39F0C02}"/>
              </a:ext>
            </a:extLst>
          </p:cNvPr>
          <p:cNvSpPr>
            <a:spLocks noGrp="1"/>
          </p:cNvSpPr>
          <p:nvPr>
            <p:ph type="pic" sz="quarter" idx="134"/>
          </p:nvPr>
        </p:nvSpPr>
        <p:spPr/>
      </p:sp>
      <p:sp>
        <p:nvSpPr>
          <p:cNvPr id="6" name="Picture Placeholder 5">
            <a:extLst>
              <a:ext uri="{FF2B5EF4-FFF2-40B4-BE49-F238E27FC236}">
                <a16:creationId xmlns:a16="http://schemas.microsoft.com/office/drawing/2014/main" xmlns="" id="{2B559A51-7A9D-4982-B829-4877E0E28591}"/>
              </a:ext>
            </a:extLst>
          </p:cNvPr>
          <p:cNvSpPr>
            <a:spLocks noGrp="1"/>
          </p:cNvSpPr>
          <p:nvPr>
            <p:ph type="pic" sz="quarter" idx="130"/>
          </p:nvPr>
        </p:nvSpPr>
        <p:spPr/>
      </p:sp>
      <p:pic>
        <p:nvPicPr>
          <p:cNvPr id="28" name="Picture Placeholder 27">
            <a:extLst>
              <a:ext uri="{FF2B5EF4-FFF2-40B4-BE49-F238E27FC236}">
                <a16:creationId xmlns:a16="http://schemas.microsoft.com/office/drawing/2014/main" xmlns="" id="{F68258CE-A7EB-48F5-A6CE-1D419C876BEB}"/>
              </a:ext>
            </a:extLst>
          </p:cNvPr>
          <p:cNvPicPr>
            <a:picLocks noGrp="1" noChangeAspect="1"/>
          </p:cNvPicPr>
          <p:nvPr>
            <p:ph type="pic" sz="quarter" idx="128"/>
          </p:nvPr>
        </p:nvPicPr>
        <p:blipFill>
          <a:blip r:embed="rId5" cstate="print">
            <a:extLst>
              <a:ext uri="{28A0092B-C50C-407E-A947-70E740481C1C}">
                <a14:useLocalDpi xmlns:a14="http://schemas.microsoft.com/office/drawing/2010/main" val="0"/>
              </a:ext>
            </a:extLst>
          </a:blip>
          <a:srcRect t="6138" b="6138"/>
          <a:stretch>
            <a:fillRect/>
          </a:stretch>
        </p:blipFill>
        <p:spPr/>
      </p:pic>
      <p:sp>
        <p:nvSpPr>
          <p:cNvPr id="13" name="Picture Placeholder 12">
            <a:extLst>
              <a:ext uri="{FF2B5EF4-FFF2-40B4-BE49-F238E27FC236}">
                <a16:creationId xmlns:a16="http://schemas.microsoft.com/office/drawing/2014/main" xmlns="" id="{C266123B-2572-4F10-BEA8-360E7343FAAD}"/>
              </a:ext>
            </a:extLst>
          </p:cNvPr>
          <p:cNvSpPr>
            <a:spLocks noGrp="1"/>
          </p:cNvSpPr>
          <p:nvPr>
            <p:ph type="pic" sz="quarter" idx="129"/>
          </p:nvPr>
        </p:nvSpPr>
        <p:spPr/>
      </p:sp>
      <p:sp>
        <p:nvSpPr>
          <p:cNvPr id="20" name="Picture Placeholder 19">
            <a:extLst>
              <a:ext uri="{FF2B5EF4-FFF2-40B4-BE49-F238E27FC236}">
                <a16:creationId xmlns:a16="http://schemas.microsoft.com/office/drawing/2014/main" xmlns="" id="{0A690453-B31B-40E9-8410-6E51985EBA56}"/>
              </a:ext>
            </a:extLst>
          </p:cNvPr>
          <p:cNvSpPr>
            <a:spLocks noGrp="1"/>
          </p:cNvSpPr>
          <p:nvPr>
            <p:ph type="pic" sz="quarter" idx="132"/>
          </p:nvPr>
        </p:nvSpPr>
        <p:spPr/>
      </p:sp>
      <p:sp>
        <p:nvSpPr>
          <p:cNvPr id="22" name="Picture Placeholder 21">
            <a:extLst>
              <a:ext uri="{FF2B5EF4-FFF2-40B4-BE49-F238E27FC236}">
                <a16:creationId xmlns:a16="http://schemas.microsoft.com/office/drawing/2014/main" xmlns="" id="{05F4B631-6185-4A09-A282-C2942A117D31}"/>
              </a:ext>
            </a:extLst>
          </p:cNvPr>
          <p:cNvSpPr>
            <a:spLocks noGrp="1"/>
          </p:cNvSpPr>
          <p:nvPr>
            <p:ph type="pic" sz="quarter" idx="133"/>
          </p:nvPr>
        </p:nvSpPr>
        <p:spPr/>
      </p:sp>
      <p:sp>
        <p:nvSpPr>
          <p:cNvPr id="27" name="Picture Placeholder 26">
            <a:extLst>
              <a:ext uri="{FF2B5EF4-FFF2-40B4-BE49-F238E27FC236}">
                <a16:creationId xmlns:a16="http://schemas.microsoft.com/office/drawing/2014/main" xmlns="" id="{8C29694C-33EC-4A32-8EDA-BAA774C3989D}"/>
              </a:ext>
            </a:extLst>
          </p:cNvPr>
          <p:cNvSpPr>
            <a:spLocks noGrp="1"/>
          </p:cNvSpPr>
          <p:nvPr>
            <p:ph type="pic" sz="quarter" idx="135"/>
          </p:nvPr>
        </p:nvSpPr>
        <p:spPr/>
      </p:sp>
      <p:sp>
        <p:nvSpPr>
          <p:cNvPr id="226" name="Picture Placeholder 225">
            <a:extLst>
              <a:ext uri="{FF2B5EF4-FFF2-40B4-BE49-F238E27FC236}">
                <a16:creationId xmlns:a16="http://schemas.microsoft.com/office/drawing/2014/main" xmlns="" id="{3F788966-710A-41EF-A82C-1D46502DFCBB}"/>
              </a:ext>
            </a:extLst>
          </p:cNvPr>
          <p:cNvSpPr>
            <a:spLocks noGrp="1"/>
          </p:cNvSpPr>
          <p:nvPr>
            <p:ph type="pic" sz="quarter" idx="135"/>
          </p:nvPr>
        </p:nvSpPr>
        <p:spPr/>
      </p:sp>
      <p:sp>
        <p:nvSpPr>
          <p:cNvPr id="4" name="Text Placeholder 3">
            <a:extLst>
              <a:ext uri="{FF2B5EF4-FFF2-40B4-BE49-F238E27FC236}">
                <a16:creationId xmlns:a16="http://schemas.microsoft.com/office/drawing/2014/main" xmlns="" id="{56F8AAB7-A11D-44E3-B24E-7DA3C19CEFE9}"/>
              </a:ext>
            </a:extLst>
          </p:cNvPr>
          <p:cNvSpPr>
            <a:spLocks noGrp="1"/>
          </p:cNvSpPr>
          <p:nvPr>
            <p:ph type="body" sz="quarter" idx="123"/>
          </p:nvPr>
        </p:nvSpPr>
        <p:spPr/>
        <p:txBody>
          <a:bodyPr/>
          <a:lstStyle/>
          <a:p>
            <a:endParaRPr lang="en-US"/>
          </a:p>
        </p:txBody>
      </p:sp>
      <p:sp>
        <p:nvSpPr>
          <p:cNvPr id="9" name="Text Placeholder 8">
            <a:extLst>
              <a:ext uri="{FF2B5EF4-FFF2-40B4-BE49-F238E27FC236}">
                <a16:creationId xmlns:a16="http://schemas.microsoft.com/office/drawing/2014/main" xmlns="" id="{40B10349-14CF-4E50-9F2C-402B2D7B4089}"/>
              </a:ext>
            </a:extLst>
          </p:cNvPr>
          <p:cNvSpPr>
            <a:spLocks noGrp="1"/>
          </p:cNvSpPr>
          <p:nvPr>
            <p:ph type="body" sz="quarter" idx="107"/>
          </p:nvPr>
        </p:nvSpPr>
        <p:spPr/>
        <p:txBody>
          <a:bodyPr/>
          <a:lstStyle/>
          <a:p>
            <a:endParaRPr lang="en-US"/>
          </a:p>
        </p:txBody>
      </p:sp>
      <p:sp>
        <p:nvSpPr>
          <p:cNvPr id="11" name="TextBox 10">
            <a:extLst>
              <a:ext uri="{FF2B5EF4-FFF2-40B4-BE49-F238E27FC236}">
                <a16:creationId xmlns:a16="http://schemas.microsoft.com/office/drawing/2014/main" xmlns="" id="{2D94BC09-F6FB-4CE1-AF30-A228CBFA1AA1}"/>
              </a:ext>
            </a:extLst>
          </p:cNvPr>
          <p:cNvSpPr txBox="1"/>
          <p:nvPr/>
        </p:nvSpPr>
        <p:spPr>
          <a:xfrm>
            <a:off x="20733488" y="11730121"/>
            <a:ext cx="6111761" cy="4339650"/>
          </a:xfrm>
          <a:prstGeom prst="rect">
            <a:avLst/>
          </a:prstGeom>
          <a:noFill/>
        </p:spPr>
        <p:txBody>
          <a:bodyPr wrap="square" rtlCol="0">
            <a:spAutoFit/>
          </a:bodyPr>
          <a:lstStyle/>
          <a:p>
            <a:r>
              <a:rPr lang="en-US" sz="1200" dirty="0">
                <a:latin typeface="Trebuchet MS" panose="020B0603020202020204" pitchFamily="34" charset="0"/>
              </a:rPr>
              <a:t>1.  </a:t>
            </a:r>
            <a:r>
              <a:rPr lang="en-US" sz="1200" dirty="0" err="1">
                <a:latin typeface="Trebuchet MS" panose="020B0603020202020204" pitchFamily="34" charset="0"/>
              </a:rPr>
              <a:t>Gillies</a:t>
            </a:r>
            <a:r>
              <a:rPr lang="en-US" sz="1200" dirty="0">
                <a:latin typeface="Trebuchet MS" panose="020B0603020202020204" pitchFamily="34" charset="0"/>
              </a:rPr>
              <a:t> RJ, </a:t>
            </a:r>
            <a:r>
              <a:rPr lang="en-US" sz="1200" dirty="0" err="1">
                <a:latin typeface="Trebuchet MS" panose="020B0603020202020204" pitchFamily="34" charset="0"/>
              </a:rPr>
              <a:t>Kinahan</a:t>
            </a:r>
            <a:r>
              <a:rPr lang="en-US" sz="1200" dirty="0">
                <a:latin typeface="Trebuchet MS" panose="020B0603020202020204" pitchFamily="34" charset="0"/>
              </a:rPr>
              <a:t> PE, </a:t>
            </a:r>
            <a:r>
              <a:rPr lang="en-US" sz="1200" dirty="0" err="1">
                <a:latin typeface="Trebuchet MS" panose="020B0603020202020204" pitchFamily="34" charset="0"/>
              </a:rPr>
              <a:t>Hricak</a:t>
            </a:r>
            <a:r>
              <a:rPr lang="en-US" sz="1200" dirty="0">
                <a:latin typeface="Trebuchet MS" panose="020B0603020202020204" pitchFamily="34" charset="0"/>
              </a:rPr>
              <a:t> H. Radiomics: Images Are More than Pictures, They Are Data. Radiology. 2016; 278(2):563-77.</a:t>
            </a:r>
          </a:p>
          <a:p>
            <a:r>
              <a:rPr lang="en-US" sz="1200" dirty="0">
                <a:latin typeface="Trebuchet MS" panose="020B0603020202020204" pitchFamily="34" charset="0"/>
              </a:rPr>
              <a:t>2.  Boutin RD, Yao L, Canter RJ, Lenchik L. Sarcopenia: Current Concepts and Imaging Implications. AJR Am J </a:t>
            </a:r>
            <a:r>
              <a:rPr lang="en-US" sz="1200" dirty="0" err="1">
                <a:latin typeface="Trebuchet MS" panose="020B0603020202020204" pitchFamily="34" charset="0"/>
              </a:rPr>
              <a:t>Roentgenol</a:t>
            </a:r>
            <a:r>
              <a:rPr lang="en-US" sz="1200" dirty="0">
                <a:latin typeface="Trebuchet MS" panose="020B0603020202020204" pitchFamily="34" charset="0"/>
              </a:rPr>
              <a:t>. 2015; 205(3):W255-66.</a:t>
            </a:r>
          </a:p>
          <a:p>
            <a:r>
              <a:rPr lang="en-US" sz="1200" dirty="0">
                <a:latin typeface="Trebuchet MS" panose="020B0603020202020204" pitchFamily="34" charset="0"/>
              </a:rPr>
              <a:t>3.  </a:t>
            </a:r>
            <a:r>
              <a:rPr lang="en-US" sz="1200" dirty="0" err="1">
                <a:latin typeface="Trebuchet MS" panose="020B0603020202020204" pitchFamily="34" charset="0"/>
              </a:rPr>
              <a:t>Yoo</a:t>
            </a:r>
            <a:r>
              <a:rPr lang="en-US" sz="1200" dirty="0">
                <a:latin typeface="Trebuchet MS" panose="020B0603020202020204" pitchFamily="34" charset="0"/>
              </a:rPr>
              <a:t> T, Lo WD1, Evans DC. Computed tomography measured psoas density predicts outcomes in trauma. </a:t>
            </a:r>
            <a:r>
              <a:rPr lang="en-US" sz="1200" i="1" dirty="0">
                <a:latin typeface="Trebuchet MS" panose="020B0603020202020204" pitchFamily="34" charset="0"/>
              </a:rPr>
              <a:t>Surgery.</a:t>
            </a:r>
            <a:r>
              <a:rPr lang="en-US" sz="1200" dirty="0">
                <a:latin typeface="Trebuchet MS" panose="020B0603020202020204" pitchFamily="34" charset="0"/>
              </a:rPr>
              <a:t> 2017; 162(2):377-384.</a:t>
            </a:r>
          </a:p>
          <a:p>
            <a:r>
              <a:rPr lang="en-US" sz="1200" dirty="0">
                <a:latin typeface="Trebuchet MS" panose="020B0603020202020204" pitchFamily="34" charset="0"/>
              </a:rPr>
              <a:t>4.  Boutin RD, </a:t>
            </a:r>
            <a:r>
              <a:rPr lang="en-US" sz="1200" dirty="0" err="1">
                <a:latin typeface="Trebuchet MS" panose="020B0603020202020204" pitchFamily="34" charset="0"/>
              </a:rPr>
              <a:t>Bamrungchart</a:t>
            </a:r>
            <a:r>
              <a:rPr lang="en-US" sz="1200" dirty="0">
                <a:latin typeface="Trebuchet MS" panose="020B0603020202020204" pitchFamily="34" charset="0"/>
              </a:rPr>
              <a:t> S, Bateni CP, Beavers DP, Beavers KM, Meehan JP, Lenchik L. CT of Patients With Hip Fracture: Muscle Size and Attenuation Help Predict Mortality. AJR Am J </a:t>
            </a:r>
            <a:r>
              <a:rPr lang="en-US" sz="1200" dirty="0" err="1">
                <a:latin typeface="Trebuchet MS" panose="020B0603020202020204" pitchFamily="34" charset="0"/>
              </a:rPr>
              <a:t>Roentgenol</a:t>
            </a:r>
            <a:r>
              <a:rPr lang="en-US" sz="1200" dirty="0">
                <a:latin typeface="Trebuchet MS" panose="020B0603020202020204" pitchFamily="34" charset="0"/>
              </a:rPr>
              <a:t>. 2017; 208:W208-W215.</a:t>
            </a:r>
          </a:p>
          <a:p>
            <a:r>
              <a:rPr lang="en-US" sz="1200" dirty="0">
                <a:latin typeface="Trebuchet MS" panose="020B0603020202020204" pitchFamily="34" charset="0"/>
              </a:rPr>
              <a:t>5.  Boutin RD, Kaptuch JM, Bateni CP, </a:t>
            </a:r>
            <a:r>
              <a:rPr lang="en-US" sz="1200" dirty="0" err="1">
                <a:latin typeface="Trebuchet MS" panose="020B0603020202020204" pitchFamily="34" charset="0"/>
              </a:rPr>
              <a:t>Chalfant</a:t>
            </a:r>
            <a:r>
              <a:rPr lang="en-US" sz="1200" dirty="0">
                <a:latin typeface="Trebuchet MS" panose="020B0603020202020204" pitchFamily="34" charset="0"/>
              </a:rPr>
              <a:t> JS, Yao L. Influence of IV Contrast Administration on CT Measures of Muscle and Bone Attenuation: Implications for Sarcopenia and Osteoporosis Evaluation. AJR Am J </a:t>
            </a:r>
            <a:r>
              <a:rPr lang="en-US" sz="1200" dirty="0" err="1">
                <a:latin typeface="Trebuchet MS" panose="020B0603020202020204" pitchFamily="34" charset="0"/>
              </a:rPr>
              <a:t>Roentgenol</a:t>
            </a:r>
            <a:r>
              <a:rPr lang="en-US" sz="1200" dirty="0">
                <a:latin typeface="Trebuchet MS" panose="020B0603020202020204" pitchFamily="34" charset="0"/>
              </a:rPr>
              <a:t>. 2016 ;207:1046-1054.</a:t>
            </a:r>
          </a:p>
          <a:p>
            <a:r>
              <a:rPr lang="en-US" sz="1200" dirty="0">
                <a:latin typeface="Trebuchet MS" panose="020B0603020202020204" pitchFamily="34" charset="0"/>
              </a:rPr>
              <a:t>6.  </a:t>
            </a:r>
            <a:r>
              <a:rPr lang="en-US" sz="1200" dirty="0" err="1">
                <a:latin typeface="Trebuchet MS" panose="020B0603020202020204" pitchFamily="34" charset="0"/>
              </a:rPr>
              <a:t>Szczykutowicz</a:t>
            </a:r>
            <a:r>
              <a:rPr lang="en-US" sz="1200" dirty="0">
                <a:latin typeface="Trebuchet MS" panose="020B0603020202020204" pitchFamily="34" charset="0"/>
              </a:rPr>
              <a:t> TP, </a:t>
            </a:r>
            <a:r>
              <a:rPr lang="en-US" sz="1200" dirty="0" err="1">
                <a:latin typeface="Trebuchet MS" panose="020B0603020202020204" pitchFamily="34" charset="0"/>
              </a:rPr>
              <a:t>DuPlissis</a:t>
            </a:r>
            <a:r>
              <a:rPr lang="en-US" sz="1200" dirty="0">
                <a:latin typeface="Trebuchet MS" panose="020B0603020202020204" pitchFamily="34" charset="0"/>
              </a:rPr>
              <a:t> A, </a:t>
            </a:r>
            <a:r>
              <a:rPr lang="en-US" sz="1200" dirty="0" err="1">
                <a:latin typeface="Trebuchet MS" panose="020B0603020202020204" pitchFamily="34" charset="0"/>
              </a:rPr>
              <a:t>Pickhardt</a:t>
            </a:r>
            <a:r>
              <a:rPr lang="en-US" sz="1200" dirty="0">
                <a:latin typeface="Trebuchet MS" panose="020B0603020202020204" pitchFamily="34" charset="0"/>
              </a:rPr>
              <a:t> PJ. Variation in CT Number and Image Noise Uniformity According to Patient Positioning in MDCT. AJR Am J </a:t>
            </a:r>
            <a:r>
              <a:rPr lang="en-US" sz="1200" dirty="0" err="1">
                <a:latin typeface="Trebuchet MS" panose="020B0603020202020204" pitchFamily="34" charset="0"/>
              </a:rPr>
              <a:t>Roentgenol</a:t>
            </a:r>
            <a:r>
              <a:rPr lang="en-US" sz="1200" dirty="0">
                <a:latin typeface="Trebuchet MS" panose="020B0603020202020204" pitchFamily="34" charset="0"/>
              </a:rPr>
              <a:t>. 2017; 208:1064-1072.</a:t>
            </a:r>
          </a:p>
          <a:p>
            <a:r>
              <a:rPr lang="en-US" sz="1200" dirty="0">
                <a:latin typeface="Trebuchet MS" panose="020B0603020202020204" pitchFamily="34" charset="0"/>
              </a:rPr>
              <a:t>7.  Garner HW, </a:t>
            </a:r>
            <a:r>
              <a:rPr lang="en-US" sz="1200" dirty="0" err="1">
                <a:latin typeface="Trebuchet MS" panose="020B0603020202020204" pitchFamily="34" charset="0"/>
              </a:rPr>
              <a:t>Paturzo</a:t>
            </a:r>
            <a:r>
              <a:rPr lang="en-US" sz="1200" dirty="0">
                <a:latin typeface="Trebuchet MS" panose="020B0603020202020204" pitchFamily="34" charset="0"/>
              </a:rPr>
              <a:t> MM, Gaudier G, </a:t>
            </a:r>
            <a:r>
              <a:rPr lang="en-US" sz="1200" dirty="0" err="1">
                <a:latin typeface="Trebuchet MS" panose="020B0603020202020204" pitchFamily="34" charset="0"/>
              </a:rPr>
              <a:t>Pickhardt</a:t>
            </a:r>
            <a:r>
              <a:rPr lang="en-US" sz="1200" dirty="0">
                <a:latin typeface="Trebuchet MS" panose="020B0603020202020204" pitchFamily="34" charset="0"/>
              </a:rPr>
              <a:t> PJ, Wessell DE. Variation in Attenuation in L1 Trabecular Bone at Different Tube Voltages: Caution Is Warranted When Screening for Osteoporosis With the Use of Opportunistic CT. AJR Am J </a:t>
            </a:r>
            <a:r>
              <a:rPr lang="en-US" sz="1200" dirty="0" err="1">
                <a:latin typeface="Trebuchet MS" panose="020B0603020202020204" pitchFamily="34" charset="0"/>
              </a:rPr>
              <a:t>Roentgenol</a:t>
            </a:r>
            <a:r>
              <a:rPr lang="en-US" sz="1200" dirty="0">
                <a:latin typeface="Trebuchet MS" panose="020B0603020202020204" pitchFamily="34" charset="0"/>
              </a:rPr>
              <a:t>. 2017; 208:165-170.</a:t>
            </a:r>
          </a:p>
          <a:p>
            <a:r>
              <a:rPr lang="en-US" sz="1200" dirty="0">
                <a:latin typeface="Trebuchet MS" panose="020B0603020202020204" pitchFamily="34" charset="0"/>
              </a:rPr>
              <a:t>8.   Lamba R, McGahan JP, Corwin MT, Li CS, Tran T, Seibert JA, Boone JM. CT Hounsfield numbers of soft tissues on unenhanced abdominal CT scans: variability between two different manufacturers' MDCT scanners. AJR Am J </a:t>
            </a:r>
            <a:r>
              <a:rPr lang="en-US" sz="1200" dirty="0" err="1">
                <a:latin typeface="Trebuchet MS" panose="020B0603020202020204" pitchFamily="34" charset="0"/>
              </a:rPr>
              <a:t>Roentgenol</a:t>
            </a:r>
            <a:r>
              <a:rPr lang="en-US" sz="1200" dirty="0">
                <a:latin typeface="Trebuchet MS" panose="020B0603020202020204" pitchFamily="34" charset="0"/>
              </a:rPr>
              <a:t>. 2014; 203:1013-20.</a:t>
            </a:r>
          </a:p>
        </p:txBody>
      </p:sp>
      <p:sp>
        <p:nvSpPr>
          <p:cNvPr id="5" name="Picture Placeholder 4">
            <a:extLst>
              <a:ext uri="{FF2B5EF4-FFF2-40B4-BE49-F238E27FC236}">
                <a16:creationId xmlns:a16="http://schemas.microsoft.com/office/drawing/2014/main" xmlns="" id="{80F08468-BDDB-4766-8D7D-645F47127F7B}"/>
              </a:ext>
            </a:extLst>
          </p:cNvPr>
          <p:cNvSpPr>
            <a:spLocks noGrp="1"/>
          </p:cNvSpPr>
          <p:nvPr>
            <p:ph type="pic" sz="quarter" idx="131"/>
          </p:nvPr>
        </p:nvSpPr>
        <p:spPr/>
      </p:sp>
      <p:pic>
        <p:nvPicPr>
          <p:cNvPr id="96" name="Picture 95">
            <a:extLst>
              <a:ext uri="{FF2B5EF4-FFF2-40B4-BE49-F238E27FC236}">
                <a16:creationId xmlns:a16="http://schemas.microsoft.com/office/drawing/2014/main" xmlns="" id="{9018C5F2-36D5-4026-AC26-6FC88454ADAB}"/>
              </a:ext>
            </a:extLst>
          </p:cNvPr>
          <p:cNvPicPr>
            <a:picLocks noChangeAspect="1"/>
          </p:cNvPicPr>
          <p:nvPr/>
        </p:nvPicPr>
        <p:blipFill rotWithShape="1">
          <a:blip r:embed="rId7"/>
          <a:srcRect b="4460"/>
          <a:stretch/>
        </p:blipFill>
        <p:spPr>
          <a:xfrm>
            <a:off x="7296012" y="2986752"/>
            <a:ext cx="6162547" cy="2140039"/>
          </a:xfrm>
          <a:prstGeom prst="rect">
            <a:avLst/>
          </a:prstGeom>
        </p:spPr>
      </p:pic>
      <p:sp>
        <p:nvSpPr>
          <p:cNvPr id="97" name="Oval 96">
            <a:extLst>
              <a:ext uri="{FF2B5EF4-FFF2-40B4-BE49-F238E27FC236}">
                <a16:creationId xmlns:a16="http://schemas.microsoft.com/office/drawing/2014/main" xmlns="" id="{C1C2D22B-8E78-4040-8119-0179A88B9A7D}"/>
              </a:ext>
            </a:extLst>
          </p:cNvPr>
          <p:cNvSpPr/>
          <p:nvPr/>
        </p:nvSpPr>
        <p:spPr>
          <a:xfrm>
            <a:off x="7834261" y="360139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8" name="Oval 97">
            <a:extLst>
              <a:ext uri="{FF2B5EF4-FFF2-40B4-BE49-F238E27FC236}">
                <a16:creationId xmlns:a16="http://schemas.microsoft.com/office/drawing/2014/main" xmlns="" id="{DDA8AC98-A6DC-4325-8830-046E361567B6}"/>
              </a:ext>
            </a:extLst>
          </p:cNvPr>
          <p:cNvSpPr/>
          <p:nvPr/>
        </p:nvSpPr>
        <p:spPr>
          <a:xfrm>
            <a:off x="8235899" y="388451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9" name="Oval 98">
            <a:extLst>
              <a:ext uri="{FF2B5EF4-FFF2-40B4-BE49-F238E27FC236}">
                <a16:creationId xmlns:a16="http://schemas.microsoft.com/office/drawing/2014/main" xmlns="" id="{5E63772D-D168-4A21-8EBA-60C1111696C0}"/>
              </a:ext>
            </a:extLst>
          </p:cNvPr>
          <p:cNvSpPr/>
          <p:nvPr/>
        </p:nvSpPr>
        <p:spPr>
          <a:xfrm>
            <a:off x="8663873" y="360139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0" name="TextBox 99">
            <a:extLst>
              <a:ext uri="{FF2B5EF4-FFF2-40B4-BE49-F238E27FC236}">
                <a16:creationId xmlns:a16="http://schemas.microsoft.com/office/drawing/2014/main" xmlns="" id="{8FD3F564-FDF6-454B-8D22-0EAC1950EC0F}"/>
              </a:ext>
            </a:extLst>
          </p:cNvPr>
          <p:cNvSpPr txBox="1"/>
          <p:nvPr/>
        </p:nvSpPr>
        <p:spPr>
          <a:xfrm>
            <a:off x="7636735" y="3700158"/>
            <a:ext cx="523445" cy="169277"/>
          </a:xfrm>
          <a:prstGeom prst="rect">
            <a:avLst/>
          </a:prstGeom>
          <a:noFill/>
        </p:spPr>
        <p:txBody>
          <a:bodyPr wrap="square" rtlCol="0">
            <a:spAutoFit/>
          </a:bodyPr>
          <a:lstStyle/>
          <a:p>
            <a:r>
              <a:rPr lang="en-US" sz="500" b="1" dirty="0"/>
              <a:t>121.7, 20.2</a:t>
            </a:r>
          </a:p>
        </p:txBody>
      </p:sp>
      <p:sp>
        <p:nvSpPr>
          <p:cNvPr id="101" name="TextBox 100">
            <a:extLst>
              <a:ext uri="{FF2B5EF4-FFF2-40B4-BE49-F238E27FC236}">
                <a16:creationId xmlns:a16="http://schemas.microsoft.com/office/drawing/2014/main" xmlns="" id="{3C251896-0C44-4883-94C9-BF7673C7200B}"/>
              </a:ext>
            </a:extLst>
          </p:cNvPr>
          <p:cNvSpPr txBox="1"/>
          <p:nvPr/>
        </p:nvSpPr>
        <p:spPr>
          <a:xfrm>
            <a:off x="8042484" y="4071945"/>
            <a:ext cx="523445" cy="400110"/>
          </a:xfrm>
          <a:prstGeom prst="rect">
            <a:avLst/>
          </a:prstGeom>
          <a:noFill/>
        </p:spPr>
        <p:txBody>
          <a:bodyPr wrap="square" rtlCol="0">
            <a:spAutoFit/>
          </a:bodyPr>
          <a:lstStyle/>
          <a:p>
            <a:pPr algn="ctr"/>
            <a:r>
              <a:rPr lang="en-US" sz="1000" b="1" dirty="0"/>
              <a:t>117.2, (27.8)</a:t>
            </a:r>
          </a:p>
        </p:txBody>
      </p:sp>
      <p:sp>
        <p:nvSpPr>
          <p:cNvPr id="102" name="TextBox 101">
            <a:extLst>
              <a:ext uri="{FF2B5EF4-FFF2-40B4-BE49-F238E27FC236}">
                <a16:creationId xmlns:a16="http://schemas.microsoft.com/office/drawing/2014/main" xmlns="" id="{8F2E4779-792D-47F6-8A30-43F2E9594608}"/>
              </a:ext>
            </a:extLst>
          </p:cNvPr>
          <p:cNvSpPr txBox="1"/>
          <p:nvPr/>
        </p:nvSpPr>
        <p:spPr>
          <a:xfrm>
            <a:off x="8461414" y="3700159"/>
            <a:ext cx="523445" cy="169277"/>
          </a:xfrm>
          <a:prstGeom prst="rect">
            <a:avLst/>
          </a:prstGeom>
          <a:noFill/>
        </p:spPr>
        <p:txBody>
          <a:bodyPr wrap="square" rtlCol="0">
            <a:spAutoFit/>
          </a:bodyPr>
          <a:lstStyle/>
          <a:p>
            <a:r>
              <a:rPr lang="en-US" sz="500" b="1" dirty="0"/>
              <a:t>120.6, 20.4</a:t>
            </a:r>
          </a:p>
        </p:txBody>
      </p:sp>
      <p:sp>
        <p:nvSpPr>
          <p:cNvPr id="103" name="Oval 102">
            <a:extLst>
              <a:ext uri="{FF2B5EF4-FFF2-40B4-BE49-F238E27FC236}">
                <a16:creationId xmlns:a16="http://schemas.microsoft.com/office/drawing/2014/main" xmlns="" id="{47C48E9E-7482-41A7-9908-DD20AF706AD7}"/>
              </a:ext>
            </a:extLst>
          </p:cNvPr>
          <p:cNvSpPr/>
          <p:nvPr/>
        </p:nvSpPr>
        <p:spPr>
          <a:xfrm>
            <a:off x="9911452" y="360139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4" name="Oval 103">
            <a:extLst>
              <a:ext uri="{FF2B5EF4-FFF2-40B4-BE49-F238E27FC236}">
                <a16:creationId xmlns:a16="http://schemas.microsoft.com/office/drawing/2014/main" xmlns="" id="{7E076C1B-E0FB-4FE0-A63F-5760B5973FCD}"/>
              </a:ext>
            </a:extLst>
          </p:cNvPr>
          <p:cNvSpPr/>
          <p:nvPr/>
        </p:nvSpPr>
        <p:spPr>
          <a:xfrm>
            <a:off x="10313089" y="388451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5" name="Oval 104">
            <a:extLst>
              <a:ext uri="{FF2B5EF4-FFF2-40B4-BE49-F238E27FC236}">
                <a16:creationId xmlns:a16="http://schemas.microsoft.com/office/drawing/2014/main" xmlns="" id="{E8138576-FFFE-4E80-9161-97120EEC7FFC}"/>
              </a:ext>
            </a:extLst>
          </p:cNvPr>
          <p:cNvSpPr/>
          <p:nvPr/>
        </p:nvSpPr>
        <p:spPr>
          <a:xfrm>
            <a:off x="10741064" y="360139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6" name="TextBox 105">
            <a:extLst>
              <a:ext uri="{FF2B5EF4-FFF2-40B4-BE49-F238E27FC236}">
                <a16:creationId xmlns:a16="http://schemas.microsoft.com/office/drawing/2014/main" xmlns="" id="{958019B7-52E1-4E93-838B-AAC2D0E5944E}"/>
              </a:ext>
            </a:extLst>
          </p:cNvPr>
          <p:cNvSpPr txBox="1"/>
          <p:nvPr/>
        </p:nvSpPr>
        <p:spPr>
          <a:xfrm>
            <a:off x="9713926" y="3700158"/>
            <a:ext cx="523445" cy="169277"/>
          </a:xfrm>
          <a:prstGeom prst="rect">
            <a:avLst/>
          </a:prstGeom>
          <a:noFill/>
        </p:spPr>
        <p:txBody>
          <a:bodyPr wrap="square" rtlCol="0">
            <a:spAutoFit/>
          </a:bodyPr>
          <a:lstStyle/>
          <a:p>
            <a:r>
              <a:rPr lang="en-US" sz="500" b="1" dirty="0"/>
              <a:t>126.7, 15.2</a:t>
            </a:r>
          </a:p>
        </p:txBody>
      </p:sp>
      <p:sp>
        <p:nvSpPr>
          <p:cNvPr id="107" name="TextBox 106">
            <a:extLst>
              <a:ext uri="{FF2B5EF4-FFF2-40B4-BE49-F238E27FC236}">
                <a16:creationId xmlns:a16="http://schemas.microsoft.com/office/drawing/2014/main" xmlns="" id="{73B56502-23B7-48AC-AF31-B47F50466777}"/>
              </a:ext>
            </a:extLst>
          </p:cNvPr>
          <p:cNvSpPr txBox="1"/>
          <p:nvPr/>
        </p:nvSpPr>
        <p:spPr>
          <a:xfrm>
            <a:off x="10106975" y="4081470"/>
            <a:ext cx="523445" cy="400110"/>
          </a:xfrm>
          <a:prstGeom prst="rect">
            <a:avLst/>
          </a:prstGeom>
          <a:noFill/>
        </p:spPr>
        <p:txBody>
          <a:bodyPr wrap="square" rtlCol="0">
            <a:spAutoFit/>
          </a:bodyPr>
          <a:lstStyle/>
          <a:p>
            <a:pPr algn="ctr"/>
            <a:r>
              <a:rPr lang="en-US" sz="1000" b="1" dirty="0"/>
              <a:t>125.4, (20.1)</a:t>
            </a:r>
          </a:p>
        </p:txBody>
      </p:sp>
      <p:sp>
        <p:nvSpPr>
          <p:cNvPr id="108" name="TextBox 107">
            <a:extLst>
              <a:ext uri="{FF2B5EF4-FFF2-40B4-BE49-F238E27FC236}">
                <a16:creationId xmlns:a16="http://schemas.microsoft.com/office/drawing/2014/main" xmlns="" id="{E1237168-3450-4C27-8D71-4C0ABA23C045}"/>
              </a:ext>
            </a:extLst>
          </p:cNvPr>
          <p:cNvSpPr txBox="1"/>
          <p:nvPr/>
        </p:nvSpPr>
        <p:spPr>
          <a:xfrm>
            <a:off x="10538605" y="3700159"/>
            <a:ext cx="523445" cy="169277"/>
          </a:xfrm>
          <a:prstGeom prst="rect">
            <a:avLst/>
          </a:prstGeom>
          <a:noFill/>
        </p:spPr>
        <p:txBody>
          <a:bodyPr wrap="square" rtlCol="0">
            <a:spAutoFit/>
          </a:bodyPr>
          <a:lstStyle/>
          <a:p>
            <a:r>
              <a:rPr lang="en-US" sz="500" b="1" dirty="0"/>
              <a:t>122.3, 14.9</a:t>
            </a:r>
          </a:p>
        </p:txBody>
      </p:sp>
      <p:sp>
        <p:nvSpPr>
          <p:cNvPr id="109" name="Oval 108">
            <a:extLst>
              <a:ext uri="{FF2B5EF4-FFF2-40B4-BE49-F238E27FC236}">
                <a16:creationId xmlns:a16="http://schemas.microsoft.com/office/drawing/2014/main" xmlns="" id="{A49ED8D4-9DE5-406D-AE24-2CC264458D15}"/>
              </a:ext>
            </a:extLst>
          </p:cNvPr>
          <p:cNvSpPr/>
          <p:nvPr/>
        </p:nvSpPr>
        <p:spPr>
          <a:xfrm>
            <a:off x="11988643" y="360139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0" name="Oval 109">
            <a:extLst>
              <a:ext uri="{FF2B5EF4-FFF2-40B4-BE49-F238E27FC236}">
                <a16:creationId xmlns:a16="http://schemas.microsoft.com/office/drawing/2014/main" xmlns="" id="{65CE657A-272C-4297-9373-8AD90455E8CD}"/>
              </a:ext>
            </a:extLst>
          </p:cNvPr>
          <p:cNvSpPr/>
          <p:nvPr/>
        </p:nvSpPr>
        <p:spPr>
          <a:xfrm>
            <a:off x="12390280" y="388451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1" name="Oval 110">
            <a:extLst>
              <a:ext uri="{FF2B5EF4-FFF2-40B4-BE49-F238E27FC236}">
                <a16:creationId xmlns:a16="http://schemas.microsoft.com/office/drawing/2014/main" xmlns="" id="{715C265A-732D-4F1C-AAD9-B5141529541A}"/>
              </a:ext>
            </a:extLst>
          </p:cNvPr>
          <p:cNvSpPr/>
          <p:nvPr/>
        </p:nvSpPr>
        <p:spPr>
          <a:xfrm>
            <a:off x="12818255" y="360139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2" name="TextBox 111">
            <a:extLst>
              <a:ext uri="{FF2B5EF4-FFF2-40B4-BE49-F238E27FC236}">
                <a16:creationId xmlns:a16="http://schemas.microsoft.com/office/drawing/2014/main" xmlns="" id="{20FAAEC8-FE61-4040-918F-2B8DB701B0B7}"/>
              </a:ext>
            </a:extLst>
          </p:cNvPr>
          <p:cNvSpPr txBox="1"/>
          <p:nvPr/>
        </p:nvSpPr>
        <p:spPr>
          <a:xfrm>
            <a:off x="11791117" y="3700158"/>
            <a:ext cx="523445" cy="169277"/>
          </a:xfrm>
          <a:prstGeom prst="rect">
            <a:avLst/>
          </a:prstGeom>
          <a:noFill/>
        </p:spPr>
        <p:txBody>
          <a:bodyPr wrap="square" rtlCol="0">
            <a:spAutoFit/>
          </a:bodyPr>
          <a:lstStyle/>
          <a:p>
            <a:r>
              <a:rPr lang="en-US" sz="500" b="1" dirty="0"/>
              <a:t>133.6, 12.4</a:t>
            </a:r>
          </a:p>
        </p:txBody>
      </p:sp>
      <p:sp>
        <p:nvSpPr>
          <p:cNvPr id="113" name="TextBox 112">
            <a:extLst>
              <a:ext uri="{FF2B5EF4-FFF2-40B4-BE49-F238E27FC236}">
                <a16:creationId xmlns:a16="http://schemas.microsoft.com/office/drawing/2014/main" xmlns="" id="{D95396EC-88CA-4DC8-BCA8-CF936AFAF7F6}"/>
              </a:ext>
            </a:extLst>
          </p:cNvPr>
          <p:cNvSpPr txBox="1"/>
          <p:nvPr/>
        </p:nvSpPr>
        <p:spPr>
          <a:xfrm>
            <a:off x="12184166" y="4071945"/>
            <a:ext cx="523445" cy="400110"/>
          </a:xfrm>
          <a:prstGeom prst="rect">
            <a:avLst/>
          </a:prstGeom>
          <a:noFill/>
        </p:spPr>
        <p:txBody>
          <a:bodyPr wrap="square" rtlCol="0">
            <a:spAutoFit/>
          </a:bodyPr>
          <a:lstStyle/>
          <a:p>
            <a:pPr algn="ctr"/>
            <a:r>
              <a:rPr lang="en-US" sz="1000" b="1" dirty="0"/>
              <a:t>129.2, (15.3)</a:t>
            </a:r>
          </a:p>
        </p:txBody>
      </p:sp>
      <p:sp>
        <p:nvSpPr>
          <p:cNvPr id="114" name="TextBox 113">
            <a:extLst>
              <a:ext uri="{FF2B5EF4-FFF2-40B4-BE49-F238E27FC236}">
                <a16:creationId xmlns:a16="http://schemas.microsoft.com/office/drawing/2014/main" xmlns="" id="{9EF7105E-938B-48E2-BA3B-8064F1206583}"/>
              </a:ext>
            </a:extLst>
          </p:cNvPr>
          <p:cNvSpPr txBox="1"/>
          <p:nvPr/>
        </p:nvSpPr>
        <p:spPr>
          <a:xfrm>
            <a:off x="12615796" y="3700159"/>
            <a:ext cx="523445" cy="169277"/>
          </a:xfrm>
          <a:prstGeom prst="rect">
            <a:avLst/>
          </a:prstGeom>
          <a:noFill/>
        </p:spPr>
        <p:txBody>
          <a:bodyPr wrap="square" rtlCol="0">
            <a:spAutoFit/>
          </a:bodyPr>
          <a:lstStyle/>
          <a:p>
            <a:r>
              <a:rPr lang="en-US" sz="500" b="1" dirty="0"/>
              <a:t>133.2, 10.5</a:t>
            </a:r>
          </a:p>
        </p:txBody>
      </p:sp>
      <p:sp>
        <p:nvSpPr>
          <p:cNvPr id="115" name="TextBox 114">
            <a:extLst>
              <a:ext uri="{FF2B5EF4-FFF2-40B4-BE49-F238E27FC236}">
                <a16:creationId xmlns:a16="http://schemas.microsoft.com/office/drawing/2014/main" xmlns="" id="{19C1D25D-FD70-479D-88F1-8DCD12CBEDDC}"/>
              </a:ext>
            </a:extLst>
          </p:cNvPr>
          <p:cNvSpPr txBox="1"/>
          <p:nvPr/>
        </p:nvSpPr>
        <p:spPr>
          <a:xfrm>
            <a:off x="7327545" y="3129491"/>
            <a:ext cx="815199" cy="400110"/>
          </a:xfrm>
          <a:prstGeom prst="rect">
            <a:avLst/>
          </a:prstGeom>
          <a:noFill/>
        </p:spPr>
        <p:txBody>
          <a:bodyPr wrap="square" rtlCol="0">
            <a:spAutoFit/>
          </a:bodyPr>
          <a:lstStyle/>
          <a:p>
            <a:r>
              <a:rPr lang="en-US" sz="1000" b="1" dirty="0">
                <a:solidFill>
                  <a:schemeClr val="bg1"/>
                </a:solidFill>
              </a:rPr>
              <a:t>100 kV</a:t>
            </a:r>
          </a:p>
          <a:p>
            <a:r>
              <a:rPr lang="en-US" sz="1000" b="1" dirty="0">
                <a:solidFill>
                  <a:schemeClr val="bg1"/>
                </a:solidFill>
              </a:rPr>
              <a:t>D = 32 cm</a:t>
            </a:r>
          </a:p>
        </p:txBody>
      </p:sp>
      <p:pic>
        <p:nvPicPr>
          <p:cNvPr id="7" name="Picture 6">
            <a:extLst>
              <a:ext uri="{FF2B5EF4-FFF2-40B4-BE49-F238E27FC236}">
                <a16:creationId xmlns:a16="http://schemas.microsoft.com/office/drawing/2014/main" xmlns="" id="{64996769-8F31-431F-BE60-B1DA2B4AB985}"/>
              </a:ext>
            </a:extLst>
          </p:cNvPr>
          <p:cNvPicPr>
            <a:picLocks noChangeAspect="1"/>
          </p:cNvPicPr>
          <p:nvPr/>
        </p:nvPicPr>
        <p:blipFill rotWithShape="1">
          <a:blip r:embed="rId8"/>
          <a:srcRect b="4950"/>
          <a:stretch/>
        </p:blipFill>
        <p:spPr>
          <a:xfrm>
            <a:off x="7296012" y="5122336"/>
            <a:ext cx="6167632" cy="2130842"/>
          </a:xfrm>
          <a:prstGeom prst="rect">
            <a:avLst/>
          </a:prstGeom>
        </p:spPr>
      </p:pic>
      <p:sp>
        <p:nvSpPr>
          <p:cNvPr id="121" name="Oval 120">
            <a:extLst>
              <a:ext uri="{FF2B5EF4-FFF2-40B4-BE49-F238E27FC236}">
                <a16:creationId xmlns:a16="http://schemas.microsoft.com/office/drawing/2014/main" xmlns="" id="{E736C1A4-80A8-4116-B29C-053266301E8A}"/>
              </a:ext>
            </a:extLst>
          </p:cNvPr>
          <p:cNvSpPr/>
          <p:nvPr/>
        </p:nvSpPr>
        <p:spPr>
          <a:xfrm>
            <a:off x="7845460" y="592514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2" name="Oval 121">
            <a:extLst>
              <a:ext uri="{FF2B5EF4-FFF2-40B4-BE49-F238E27FC236}">
                <a16:creationId xmlns:a16="http://schemas.microsoft.com/office/drawing/2014/main" xmlns="" id="{4078926B-FED7-42B6-8B96-69A3B125AB35}"/>
              </a:ext>
            </a:extLst>
          </p:cNvPr>
          <p:cNvSpPr/>
          <p:nvPr/>
        </p:nvSpPr>
        <p:spPr>
          <a:xfrm>
            <a:off x="8223223" y="608745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3" name="Oval 122">
            <a:extLst>
              <a:ext uri="{FF2B5EF4-FFF2-40B4-BE49-F238E27FC236}">
                <a16:creationId xmlns:a16="http://schemas.microsoft.com/office/drawing/2014/main" xmlns="" id="{D5757F3E-5EF4-47A9-8D62-9F0091CBC58A}"/>
              </a:ext>
            </a:extLst>
          </p:cNvPr>
          <p:cNvSpPr/>
          <p:nvPr/>
        </p:nvSpPr>
        <p:spPr>
          <a:xfrm>
            <a:off x="8610876" y="5916765"/>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4" name="TextBox 123">
            <a:extLst>
              <a:ext uri="{FF2B5EF4-FFF2-40B4-BE49-F238E27FC236}">
                <a16:creationId xmlns:a16="http://schemas.microsoft.com/office/drawing/2014/main" xmlns="" id="{E9336242-FF02-4370-9E2C-A5AB23439A89}"/>
              </a:ext>
            </a:extLst>
          </p:cNvPr>
          <p:cNvSpPr txBox="1"/>
          <p:nvPr/>
        </p:nvSpPr>
        <p:spPr>
          <a:xfrm>
            <a:off x="7664395" y="6026106"/>
            <a:ext cx="523445" cy="169277"/>
          </a:xfrm>
          <a:prstGeom prst="rect">
            <a:avLst/>
          </a:prstGeom>
          <a:noFill/>
        </p:spPr>
        <p:txBody>
          <a:bodyPr wrap="square" rtlCol="0">
            <a:spAutoFit/>
          </a:bodyPr>
          <a:lstStyle/>
          <a:p>
            <a:r>
              <a:rPr lang="en-US" sz="500" b="1" dirty="0"/>
              <a:t>120.9, 10.6</a:t>
            </a:r>
          </a:p>
        </p:txBody>
      </p:sp>
      <p:sp>
        <p:nvSpPr>
          <p:cNvPr id="125" name="TextBox 124">
            <a:extLst>
              <a:ext uri="{FF2B5EF4-FFF2-40B4-BE49-F238E27FC236}">
                <a16:creationId xmlns:a16="http://schemas.microsoft.com/office/drawing/2014/main" xmlns="" id="{C9DB529A-FDC8-424B-9A35-860CEFAFEBBA}"/>
              </a:ext>
            </a:extLst>
          </p:cNvPr>
          <p:cNvSpPr txBox="1"/>
          <p:nvPr/>
        </p:nvSpPr>
        <p:spPr>
          <a:xfrm>
            <a:off x="8025636" y="6279786"/>
            <a:ext cx="523445" cy="400110"/>
          </a:xfrm>
          <a:prstGeom prst="rect">
            <a:avLst/>
          </a:prstGeom>
          <a:noFill/>
        </p:spPr>
        <p:txBody>
          <a:bodyPr wrap="square" rtlCol="0">
            <a:spAutoFit/>
          </a:bodyPr>
          <a:lstStyle/>
          <a:p>
            <a:pPr algn="ctr"/>
            <a:r>
              <a:rPr lang="en-US" sz="1000" b="1" dirty="0"/>
              <a:t>115.8, (11.7)</a:t>
            </a:r>
          </a:p>
        </p:txBody>
      </p:sp>
      <p:sp>
        <p:nvSpPr>
          <p:cNvPr id="126" name="TextBox 125">
            <a:extLst>
              <a:ext uri="{FF2B5EF4-FFF2-40B4-BE49-F238E27FC236}">
                <a16:creationId xmlns:a16="http://schemas.microsoft.com/office/drawing/2014/main" xmlns="" id="{763D8087-9994-4F10-BBC0-4896DDAF374E}"/>
              </a:ext>
            </a:extLst>
          </p:cNvPr>
          <p:cNvSpPr txBox="1"/>
          <p:nvPr/>
        </p:nvSpPr>
        <p:spPr>
          <a:xfrm>
            <a:off x="8433342" y="6014046"/>
            <a:ext cx="523445" cy="169277"/>
          </a:xfrm>
          <a:prstGeom prst="rect">
            <a:avLst/>
          </a:prstGeom>
          <a:noFill/>
        </p:spPr>
        <p:txBody>
          <a:bodyPr wrap="square" rtlCol="0">
            <a:spAutoFit/>
          </a:bodyPr>
          <a:lstStyle/>
          <a:p>
            <a:r>
              <a:rPr lang="en-US" sz="500" b="1" dirty="0"/>
              <a:t>119.6, 11.0</a:t>
            </a:r>
          </a:p>
        </p:txBody>
      </p:sp>
      <p:sp>
        <p:nvSpPr>
          <p:cNvPr id="127" name="Oval 126">
            <a:extLst>
              <a:ext uri="{FF2B5EF4-FFF2-40B4-BE49-F238E27FC236}">
                <a16:creationId xmlns:a16="http://schemas.microsoft.com/office/drawing/2014/main" xmlns="" id="{BF1A4C88-8974-44C7-AB71-FFD4DBC8CCAE}"/>
              </a:ext>
            </a:extLst>
          </p:cNvPr>
          <p:cNvSpPr/>
          <p:nvPr/>
        </p:nvSpPr>
        <p:spPr>
          <a:xfrm>
            <a:off x="9922651" y="5909850"/>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8" name="Oval 127">
            <a:extLst>
              <a:ext uri="{FF2B5EF4-FFF2-40B4-BE49-F238E27FC236}">
                <a16:creationId xmlns:a16="http://schemas.microsoft.com/office/drawing/2014/main" xmlns="" id="{F42C64C9-8C22-4A6F-A1D4-8C48ABEC42B6}"/>
              </a:ext>
            </a:extLst>
          </p:cNvPr>
          <p:cNvSpPr/>
          <p:nvPr/>
        </p:nvSpPr>
        <p:spPr>
          <a:xfrm>
            <a:off x="10278839" y="6084488"/>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9" name="Oval 128">
            <a:extLst>
              <a:ext uri="{FF2B5EF4-FFF2-40B4-BE49-F238E27FC236}">
                <a16:creationId xmlns:a16="http://schemas.microsoft.com/office/drawing/2014/main" xmlns="" id="{62B19064-1AC8-4692-85A6-7F5B73354642}"/>
              </a:ext>
            </a:extLst>
          </p:cNvPr>
          <p:cNvSpPr/>
          <p:nvPr/>
        </p:nvSpPr>
        <p:spPr>
          <a:xfrm>
            <a:off x="10688067" y="5916765"/>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0" name="TextBox 129">
            <a:extLst>
              <a:ext uri="{FF2B5EF4-FFF2-40B4-BE49-F238E27FC236}">
                <a16:creationId xmlns:a16="http://schemas.microsoft.com/office/drawing/2014/main" xmlns="" id="{30D460C1-A76E-4BD4-AE00-E4E70A9B4E43}"/>
              </a:ext>
            </a:extLst>
          </p:cNvPr>
          <p:cNvSpPr txBox="1"/>
          <p:nvPr/>
        </p:nvSpPr>
        <p:spPr>
          <a:xfrm>
            <a:off x="9729940" y="6018643"/>
            <a:ext cx="523445" cy="169277"/>
          </a:xfrm>
          <a:prstGeom prst="rect">
            <a:avLst/>
          </a:prstGeom>
          <a:noFill/>
        </p:spPr>
        <p:txBody>
          <a:bodyPr wrap="square" rtlCol="0">
            <a:spAutoFit/>
          </a:bodyPr>
          <a:lstStyle/>
          <a:p>
            <a:r>
              <a:rPr lang="en-US" sz="500" b="1" dirty="0"/>
              <a:t>128.3, 8.2</a:t>
            </a:r>
          </a:p>
        </p:txBody>
      </p:sp>
      <p:sp>
        <p:nvSpPr>
          <p:cNvPr id="131" name="TextBox 130">
            <a:extLst>
              <a:ext uri="{FF2B5EF4-FFF2-40B4-BE49-F238E27FC236}">
                <a16:creationId xmlns:a16="http://schemas.microsoft.com/office/drawing/2014/main" xmlns="" id="{22C2E63A-E473-4E1E-AF8D-48D851E8D502}"/>
              </a:ext>
            </a:extLst>
          </p:cNvPr>
          <p:cNvSpPr txBox="1"/>
          <p:nvPr/>
        </p:nvSpPr>
        <p:spPr>
          <a:xfrm>
            <a:off x="10095880" y="6272650"/>
            <a:ext cx="523445" cy="400110"/>
          </a:xfrm>
          <a:prstGeom prst="rect">
            <a:avLst/>
          </a:prstGeom>
          <a:noFill/>
        </p:spPr>
        <p:txBody>
          <a:bodyPr wrap="square" rtlCol="0">
            <a:spAutoFit/>
          </a:bodyPr>
          <a:lstStyle/>
          <a:p>
            <a:pPr algn="ctr"/>
            <a:r>
              <a:rPr lang="en-US" sz="1000" b="1" dirty="0"/>
              <a:t>124.8, (9.4)</a:t>
            </a:r>
          </a:p>
        </p:txBody>
      </p:sp>
      <p:sp>
        <p:nvSpPr>
          <p:cNvPr id="132" name="TextBox 131">
            <a:extLst>
              <a:ext uri="{FF2B5EF4-FFF2-40B4-BE49-F238E27FC236}">
                <a16:creationId xmlns:a16="http://schemas.microsoft.com/office/drawing/2014/main" xmlns="" id="{CBC2A3B0-C57E-42DF-B2DA-F832B736BDF2}"/>
              </a:ext>
            </a:extLst>
          </p:cNvPr>
          <p:cNvSpPr txBox="1"/>
          <p:nvPr/>
        </p:nvSpPr>
        <p:spPr>
          <a:xfrm>
            <a:off x="10506812" y="6027295"/>
            <a:ext cx="523445" cy="169277"/>
          </a:xfrm>
          <a:prstGeom prst="rect">
            <a:avLst/>
          </a:prstGeom>
          <a:noFill/>
        </p:spPr>
        <p:txBody>
          <a:bodyPr wrap="square" rtlCol="0">
            <a:spAutoFit/>
          </a:bodyPr>
          <a:lstStyle/>
          <a:p>
            <a:r>
              <a:rPr lang="en-US" sz="500" b="1" dirty="0"/>
              <a:t>127.4, 7.1</a:t>
            </a:r>
          </a:p>
        </p:txBody>
      </p:sp>
      <p:sp>
        <p:nvSpPr>
          <p:cNvPr id="133" name="Oval 132">
            <a:extLst>
              <a:ext uri="{FF2B5EF4-FFF2-40B4-BE49-F238E27FC236}">
                <a16:creationId xmlns:a16="http://schemas.microsoft.com/office/drawing/2014/main" xmlns="" id="{99E3F162-95AB-4178-A2FD-51BA722BDC44}"/>
              </a:ext>
            </a:extLst>
          </p:cNvPr>
          <p:cNvSpPr/>
          <p:nvPr/>
        </p:nvSpPr>
        <p:spPr>
          <a:xfrm>
            <a:off x="11980114" y="5925495"/>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4" name="Oval 133">
            <a:extLst>
              <a:ext uri="{FF2B5EF4-FFF2-40B4-BE49-F238E27FC236}">
                <a16:creationId xmlns:a16="http://schemas.microsoft.com/office/drawing/2014/main" xmlns="" id="{4E537604-40C2-4E6B-8645-0007CC2C95FD}"/>
              </a:ext>
            </a:extLst>
          </p:cNvPr>
          <p:cNvSpPr/>
          <p:nvPr/>
        </p:nvSpPr>
        <p:spPr>
          <a:xfrm>
            <a:off x="12351605" y="608745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5" name="Oval 134">
            <a:extLst>
              <a:ext uri="{FF2B5EF4-FFF2-40B4-BE49-F238E27FC236}">
                <a16:creationId xmlns:a16="http://schemas.microsoft.com/office/drawing/2014/main" xmlns="" id="{CB452578-FB27-4333-8D9B-102B3B39808F}"/>
              </a:ext>
            </a:extLst>
          </p:cNvPr>
          <p:cNvSpPr/>
          <p:nvPr/>
        </p:nvSpPr>
        <p:spPr>
          <a:xfrm>
            <a:off x="12741721" y="5921306"/>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6" name="TextBox 135">
            <a:extLst>
              <a:ext uri="{FF2B5EF4-FFF2-40B4-BE49-F238E27FC236}">
                <a16:creationId xmlns:a16="http://schemas.microsoft.com/office/drawing/2014/main" xmlns="" id="{81D1A880-DF26-4421-897B-6E2895CF9019}"/>
              </a:ext>
            </a:extLst>
          </p:cNvPr>
          <p:cNvSpPr txBox="1"/>
          <p:nvPr/>
        </p:nvSpPr>
        <p:spPr>
          <a:xfrm>
            <a:off x="11782589" y="6046526"/>
            <a:ext cx="523445" cy="169277"/>
          </a:xfrm>
          <a:prstGeom prst="rect">
            <a:avLst/>
          </a:prstGeom>
          <a:noFill/>
        </p:spPr>
        <p:txBody>
          <a:bodyPr wrap="square" rtlCol="0">
            <a:spAutoFit/>
          </a:bodyPr>
          <a:lstStyle/>
          <a:p>
            <a:r>
              <a:rPr lang="en-US" sz="500" b="1" dirty="0"/>
              <a:t>134.0, 6.1</a:t>
            </a:r>
          </a:p>
        </p:txBody>
      </p:sp>
      <p:sp>
        <p:nvSpPr>
          <p:cNvPr id="137" name="TextBox 136">
            <a:extLst>
              <a:ext uri="{FF2B5EF4-FFF2-40B4-BE49-F238E27FC236}">
                <a16:creationId xmlns:a16="http://schemas.microsoft.com/office/drawing/2014/main" xmlns="" id="{17DB7956-3E51-400E-B00A-30806DB76CFE}"/>
              </a:ext>
            </a:extLst>
          </p:cNvPr>
          <p:cNvSpPr txBox="1"/>
          <p:nvPr/>
        </p:nvSpPr>
        <p:spPr>
          <a:xfrm>
            <a:off x="12170651" y="6279785"/>
            <a:ext cx="523445" cy="400110"/>
          </a:xfrm>
          <a:prstGeom prst="rect">
            <a:avLst/>
          </a:prstGeom>
          <a:noFill/>
        </p:spPr>
        <p:txBody>
          <a:bodyPr wrap="square" rtlCol="0">
            <a:spAutoFit/>
          </a:bodyPr>
          <a:lstStyle/>
          <a:p>
            <a:pPr algn="ctr"/>
            <a:r>
              <a:rPr lang="en-US" sz="1000" b="1" dirty="0"/>
              <a:t>128.9, (7.7)</a:t>
            </a:r>
          </a:p>
        </p:txBody>
      </p:sp>
      <p:sp>
        <p:nvSpPr>
          <p:cNvPr id="138" name="TextBox 137">
            <a:extLst>
              <a:ext uri="{FF2B5EF4-FFF2-40B4-BE49-F238E27FC236}">
                <a16:creationId xmlns:a16="http://schemas.microsoft.com/office/drawing/2014/main" xmlns="" id="{6679A81C-788E-4935-B6D2-C6E0D6C0278C}"/>
              </a:ext>
            </a:extLst>
          </p:cNvPr>
          <p:cNvSpPr txBox="1"/>
          <p:nvPr/>
        </p:nvSpPr>
        <p:spPr>
          <a:xfrm>
            <a:off x="12595693" y="6028366"/>
            <a:ext cx="523445" cy="169277"/>
          </a:xfrm>
          <a:prstGeom prst="rect">
            <a:avLst/>
          </a:prstGeom>
          <a:noFill/>
        </p:spPr>
        <p:txBody>
          <a:bodyPr wrap="square" rtlCol="0">
            <a:spAutoFit/>
          </a:bodyPr>
          <a:lstStyle/>
          <a:p>
            <a:r>
              <a:rPr lang="en-US" sz="500" b="1" dirty="0"/>
              <a:t>133.6, 6.1</a:t>
            </a:r>
          </a:p>
        </p:txBody>
      </p:sp>
      <p:sp>
        <p:nvSpPr>
          <p:cNvPr id="139" name="TextBox 138">
            <a:extLst>
              <a:ext uri="{FF2B5EF4-FFF2-40B4-BE49-F238E27FC236}">
                <a16:creationId xmlns:a16="http://schemas.microsoft.com/office/drawing/2014/main" xmlns="" id="{B6FADDB4-B020-45DF-9B35-86DCF7171DA4}"/>
              </a:ext>
            </a:extLst>
          </p:cNvPr>
          <p:cNvSpPr txBox="1"/>
          <p:nvPr/>
        </p:nvSpPr>
        <p:spPr>
          <a:xfrm>
            <a:off x="7340950" y="5303944"/>
            <a:ext cx="765004" cy="400110"/>
          </a:xfrm>
          <a:prstGeom prst="rect">
            <a:avLst/>
          </a:prstGeom>
          <a:noFill/>
        </p:spPr>
        <p:txBody>
          <a:bodyPr wrap="square" rtlCol="0">
            <a:spAutoFit/>
          </a:bodyPr>
          <a:lstStyle/>
          <a:p>
            <a:r>
              <a:rPr lang="en-US" sz="1000" b="1" dirty="0">
                <a:solidFill>
                  <a:schemeClr val="bg1"/>
                </a:solidFill>
              </a:rPr>
              <a:t>100 kV</a:t>
            </a:r>
          </a:p>
          <a:p>
            <a:r>
              <a:rPr lang="en-US" sz="1000" b="1" dirty="0">
                <a:solidFill>
                  <a:schemeClr val="bg1"/>
                </a:solidFill>
              </a:rPr>
              <a:t>D = 25 cm</a:t>
            </a:r>
          </a:p>
        </p:txBody>
      </p:sp>
      <p:pic>
        <p:nvPicPr>
          <p:cNvPr id="8" name="Picture 7">
            <a:extLst>
              <a:ext uri="{FF2B5EF4-FFF2-40B4-BE49-F238E27FC236}">
                <a16:creationId xmlns:a16="http://schemas.microsoft.com/office/drawing/2014/main" xmlns="" id="{31DFFB71-C540-4F77-BF99-836E45E976AA}"/>
              </a:ext>
            </a:extLst>
          </p:cNvPr>
          <p:cNvPicPr>
            <a:picLocks noChangeAspect="1"/>
          </p:cNvPicPr>
          <p:nvPr/>
        </p:nvPicPr>
        <p:blipFill rotWithShape="1">
          <a:blip r:embed="rId9"/>
          <a:srcRect b="4198"/>
          <a:stretch/>
        </p:blipFill>
        <p:spPr>
          <a:xfrm>
            <a:off x="7293763" y="7253178"/>
            <a:ext cx="6178367" cy="2151434"/>
          </a:xfrm>
          <a:prstGeom prst="rect">
            <a:avLst/>
          </a:prstGeom>
        </p:spPr>
      </p:pic>
      <p:sp>
        <p:nvSpPr>
          <p:cNvPr id="145" name="Oval 144">
            <a:extLst>
              <a:ext uri="{FF2B5EF4-FFF2-40B4-BE49-F238E27FC236}">
                <a16:creationId xmlns:a16="http://schemas.microsoft.com/office/drawing/2014/main" xmlns="" id="{7601A827-39B6-4AA0-AE7B-42A54434A8F1}"/>
              </a:ext>
            </a:extLst>
          </p:cNvPr>
          <p:cNvSpPr/>
          <p:nvPr/>
        </p:nvSpPr>
        <p:spPr>
          <a:xfrm>
            <a:off x="7926378" y="8099480"/>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6" name="Oval 145">
            <a:extLst>
              <a:ext uri="{FF2B5EF4-FFF2-40B4-BE49-F238E27FC236}">
                <a16:creationId xmlns:a16="http://schemas.microsoft.com/office/drawing/2014/main" xmlns="" id="{911E1F93-1323-4590-A3DA-8C59EDBC5186}"/>
              </a:ext>
            </a:extLst>
          </p:cNvPr>
          <p:cNvSpPr/>
          <p:nvPr/>
        </p:nvSpPr>
        <p:spPr>
          <a:xfrm>
            <a:off x="8182347" y="8207709"/>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7" name="Oval 146">
            <a:extLst>
              <a:ext uri="{FF2B5EF4-FFF2-40B4-BE49-F238E27FC236}">
                <a16:creationId xmlns:a16="http://schemas.microsoft.com/office/drawing/2014/main" xmlns="" id="{C89D1DAA-8FFC-4142-BA70-7AB9B2C8E69A}"/>
              </a:ext>
            </a:extLst>
          </p:cNvPr>
          <p:cNvSpPr/>
          <p:nvPr/>
        </p:nvSpPr>
        <p:spPr>
          <a:xfrm>
            <a:off x="8530471" y="817242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8" name="TextBox 147">
            <a:extLst>
              <a:ext uri="{FF2B5EF4-FFF2-40B4-BE49-F238E27FC236}">
                <a16:creationId xmlns:a16="http://schemas.microsoft.com/office/drawing/2014/main" xmlns="" id="{A4D88817-79B8-4ACF-9070-64EE0EBFC4D9}"/>
              </a:ext>
            </a:extLst>
          </p:cNvPr>
          <p:cNvSpPr txBox="1"/>
          <p:nvPr/>
        </p:nvSpPr>
        <p:spPr>
          <a:xfrm>
            <a:off x="7736353" y="8193579"/>
            <a:ext cx="523445" cy="169277"/>
          </a:xfrm>
          <a:prstGeom prst="rect">
            <a:avLst/>
          </a:prstGeom>
          <a:noFill/>
        </p:spPr>
        <p:txBody>
          <a:bodyPr wrap="square" rtlCol="0">
            <a:spAutoFit/>
          </a:bodyPr>
          <a:lstStyle/>
          <a:p>
            <a:r>
              <a:rPr lang="en-US" sz="500" b="1" dirty="0"/>
              <a:t>116.5, 6.1</a:t>
            </a:r>
          </a:p>
        </p:txBody>
      </p:sp>
      <p:sp>
        <p:nvSpPr>
          <p:cNvPr id="149" name="TextBox 148">
            <a:extLst>
              <a:ext uri="{FF2B5EF4-FFF2-40B4-BE49-F238E27FC236}">
                <a16:creationId xmlns:a16="http://schemas.microsoft.com/office/drawing/2014/main" xmlns="" id="{8AEA7CA0-B657-48B4-857B-C292B4B9D9E2}"/>
              </a:ext>
            </a:extLst>
          </p:cNvPr>
          <p:cNvSpPr txBox="1"/>
          <p:nvPr/>
        </p:nvSpPr>
        <p:spPr>
          <a:xfrm>
            <a:off x="7988388" y="8407757"/>
            <a:ext cx="523445" cy="400110"/>
          </a:xfrm>
          <a:prstGeom prst="rect">
            <a:avLst/>
          </a:prstGeom>
          <a:noFill/>
        </p:spPr>
        <p:txBody>
          <a:bodyPr wrap="square" rtlCol="0">
            <a:spAutoFit/>
          </a:bodyPr>
          <a:lstStyle/>
          <a:p>
            <a:pPr algn="ctr"/>
            <a:r>
              <a:rPr lang="en-US" sz="1000" b="1" dirty="0"/>
              <a:t>115.2, (7.3)</a:t>
            </a:r>
          </a:p>
        </p:txBody>
      </p:sp>
      <p:sp>
        <p:nvSpPr>
          <p:cNvPr id="150" name="TextBox 149">
            <a:extLst>
              <a:ext uri="{FF2B5EF4-FFF2-40B4-BE49-F238E27FC236}">
                <a16:creationId xmlns:a16="http://schemas.microsoft.com/office/drawing/2014/main" xmlns="" id="{389D040F-5134-47E9-AF41-07A3754084C2}"/>
              </a:ext>
            </a:extLst>
          </p:cNvPr>
          <p:cNvSpPr txBox="1"/>
          <p:nvPr/>
        </p:nvSpPr>
        <p:spPr>
          <a:xfrm>
            <a:off x="8324636" y="8260120"/>
            <a:ext cx="523445" cy="169277"/>
          </a:xfrm>
          <a:prstGeom prst="rect">
            <a:avLst/>
          </a:prstGeom>
          <a:noFill/>
        </p:spPr>
        <p:txBody>
          <a:bodyPr wrap="square" rtlCol="0">
            <a:spAutoFit/>
          </a:bodyPr>
          <a:lstStyle/>
          <a:p>
            <a:r>
              <a:rPr lang="en-US" sz="500" b="1" dirty="0"/>
              <a:t>115.7, 6.0</a:t>
            </a:r>
          </a:p>
        </p:txBody>
      </p:sp>
      <p:sp>
        <p:nvSpPr>
          <p:cNvPr id="151" name="Oval 150">
            <a:extLst>
              <a:ext uri="{FF2B5EF4-FFF2-40B4-BE49-F238E27FC236}">
                <a16:creationId xmlns:a16="http://schemas.microsoft.com/office/drawing/2014/main" xmlns="" id="{A9335F6D-E8EA-4636-A606-3767BF3B6432}"/>
              </a:ext>
            </a:extLst>
          </p:cNvPr>
          <p:cNvSpPr/>
          <p:nvPr/>
        </p:nvSpPr>
        <p:spPr>
          <a:xfrm>
            <a:off x="9994852" y="808909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2" name="Oval 151">
            <a:extLst>
              <a:ext uri="{FF2B5EF4-FFF2-40B4-BE49-F238E27FC236}">
                <a16:creationId xmlns:a16="http://schemas.microsoft.com/office/drawing/2014/main" xmlns="" id="{77265E56-A135-46C7-AE73-B713B9AEF2D1}"/>
              </a:ext>
            </a:extLst>
          </p:cNvPr>
          <p:cNvSpPr/>
          <p:nvPr/>
        </p:nvSpPr>
        <p:spPr>
          <a:xfrm>
            <a:off x="10269110" y="820086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3" name="Oval 152">
            <a:extLst>
              <a:ext uri="{FF2B5EF4-FFF2-40B4-BE49-F238E27FC236}">
                <a16:creationId xmlns:a16="http://schemas.microsoft.com/office/drawing/2014/main" xmlns="" id="{0E17BD85-A23B-4AF6-B560-82FB7928CAEB}"/>
              </a:ext>
            </a:extLst>
          </p:cNvPr>
          <p:cNvSpPr/>
          <p:nvPr/>
        </p:nvSpPr>
        <p:spPr>
          <a:xfrm>
            <a:off x="10595208" y="8182050"/>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4" name="TextBox 153">
            <a:extLst>
              <a:ext uri="{FF2B5EF4-FFF2-40B4-BE49-F238E27FC236}">
                <a16:creationId xmlns:a16="http://schemas.microsoft.com/office/drawing/2014/main" xmlns="" id="{C233A691-6B1D-48E3-8A5E-AC6E5B6E3EAE}"/>
              </a:ext>
            </a:extLst>
          </p:cNvPr>
          <p:cNvSpPr txBox="1"/>
          <p:nvPr/>
        </p:nvSpPr>
        <p:spPr>
          <a:xfrm>
            <a:off x="9828246" y="8191854"/>
            <a:ext cx="523445" cy="169277"/>
          </a:xfrm>
          <a:prstGeom prst="rect">
            <a:avLst/>
          </a:prstGeom>
          <a:noFill/>
        </p:spPr>
        <p:txBody>
          <a:bodyPr wrap="square" rtlCol="0">
            <a:spAutoFit/>
          </a:bodyPr>
          <a:lstStyle/>
          <a:p>
            <a:r>
              <a:rPr lang="en-US" sz="500" b="1" dirty="0"/>
              <a:t>124.3, 5.0</a:t>
            </a:r>
          </a:p>
        </p:txBody>
      </p:sp>
      <p:sp>
        <p:nvSpPr>
          <p:cNvPr id="155" name="TextBox 154">
            <a:extLst>
              <a:ext uri="{FF2B5EF4-FFF2-40B4-BE49-F238E27FC236}">
                <a16:creationId xmlns:a16="http://schemas.microsoft.com/office/drawing/2014/main" xmlns="" id="{604C79B6-3FC6-40C7-B1F8-8CFDF65A9E70}"/>
              </a:ext>
            </a:extLst>
          </p:cNvPr>
          <p:cNvSpPr txBox="1"/>
          <p:nvPr/>
        </p:nvSpPr>
        <p:spPr>
          <a:xfrm>
            <a:off x="10070788" y="8396107"/>
            <a:ext cx="523445" cy="400110"/>
          </a:xfrm>
          <a:prstGeom prst="rect">
            <a:avLst/>
          </a:prstGeom>
          <a:noFill/>
        </p:spPr>
        <p:txBody>
          <a:bodyPr wrap="square" rtlCol="0">
            <a:spAutoFit/>
          </a:bodyPr>
          <a:lstStyle/>
          <a:p>
            <a:pPr algn="ctr"/>
            <a:r>
              <a:rPr lang="en-US" sz="1000" b="1" dirty="0"/>
              <a:t>123.0, (5.5)</a:t>
            </a:r>
          </a:p>
        </p:txBody>
      </p:sp>
      <p:sp>
        <p:nvSpPr>
          <p:cNvPr id="156" name="TextBox 155">
            <a:extLst>
              <a:ext uri="{FF2B5EF4-FFF2-40B4-BE49-F238E27FC236}">
                <a16:creationId xmlns:a16="http://schemas.microsoft.com/office/drawing/2014/main" xmlns="" id="{B2E3BADE-8D4C-4188-A5EA-9E3E8A25E725}"/>
              </a:ext>
            </a:extLst>
          </p:cNvPr>
          <p:cNvSpPr txBox="1"/>
          <p:nvPr/>
        </p:nvSpPr>
        <p:spPr>
          <a:xfrm>
            <a:off x="10413878" y="8264112"/>
            <a:ext cx="523445" cy="169277"/>
          </a:xfrm>
          <a:prstGeom prst="rect">
            <a:avLst/>
          </a:prstGeom>
          <a:noFill/>
        </p:spPr>
        <p:txBody>
          <a:bodyPr wrap="square" rtlCol="0">
            <a:spAutoFit/>
          </a:bodyPr>
          <a:lstStyle/>
          <a:p>
            <a:r>
              <a:rPr lang="en-US" sz="500" b="1" dirty="0"/>
              <a:t>123.0, 5.1</a:t>
            </a:r>
          </a:p>
        </p:txBody>
      </p:sp>
      <p:sp>
        <p:nvSpPr>
          <p:cNvPr id="157" name="Oval 156">
            <a:extLst>
              <a:ext uri="{FF2B5EF4-FFF2-40B4-BE49-F238E27FC236}">
                <a16:creationId xmlns:a16="http://schemas.microsoft.com/office/drawing/2014/main" xmlns="" id="{C21D3BF6-7B7A-4ECC-9582-056413D553D3}"/>
              </a:ext>
            </a:extLst>
          </p:cNvPr>
          <p:cNvSpPr/>
          <p:nvPr/>
        </p:nvSpPr>
        <p:spPr>
          <a:xfrm>
            <a:off x="12085106" y="8073338"/>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8" name="Oval 157">
            <a:extLst>
              <a:ext uri="{FF2B5EF4-FFF2-40B4-BE49-F238E27FC236}">
                <a16:creationId xmlns:a16="http://schemas.microsoft.com/office/drawing/2014/main" xmlns="" id="{A7D901BD-B518-4F4C-9578-ECD79AE556D1}"/>
              </a:ext>
            </a:extLst>
          </p:cNvPr>
          <p:cNvSpPr/>
          <p:nvPr/>
        </p:nvSpPr>
        <p:spPr>
          <a:xfrm>
            <a:off x="12332863" y="821033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9" name="Oval 158">
            <a:extLst>
              <a:ext uri="{FF2B5EF4-FFF2-40B4-BE49-F238E27FC236}">
                <a16:creationId xmlns:a16="http://schemas.microsoft.com/office/drawing/2014/main" xmlns="" id="{6042560A-0D5D-41BE-B9FD-D1E838B3A1A8}"/>
              </a:ext>
            </a:extLst>
          </p:cNvPr>
          <p:cNvSpPr/>
          <p:nvPr/>
        </p:nvSpPr>
        <p:spPr>
          <a:xfrm>
            <a:off x="12678040" y="816825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0" name="TextBox 159">
            <a:extLst>
              <a:ext uri="{FF2B5EF4-FFF2-40B4-BE49-F238E27FC236}">
                <a16:creationId xmlns:a16="http://schemas.microsoft.com/office/drawing/2014/main" xmlns="" id="{F2A7C3FD-5156-468C-B764-106F3239C6D4}"/>
              </a:ext>
            </a:extLst>
          </p:cNvPr>
          <p:cNvSpPr txBox="1"/>
          <p:nvPr/>
        </p:nvSpPr>
        <p:spPr>
          <a:xfrm>
            <a:off x="11906650" y="8184392"/>
            <a:ext cx="523445" cy="169277"/>
          </a:xfrm>
          <a:prstGeom prst="rect">
            <a:avLst/>
          </a:prstGeom>
          <a:noFill/>
        </p:spPr>
        <p:txBody>
          <a:bodyPr wrap="square" rtlCol="0">
            <a:spAutoFit/>
          </a:bodyPr>
          <a:lstStyle/>
          <a:p>
            <a:r>
              <a:rPr lang="en-US" sz="500" b="1" dirty="0"/>
              <a:t>128.9, 4.0</a:t>
            </a:r>
          </a:p>
        </p:txBody>
      </p:sp>
      <p:sp>
        <p:nvSpPr>
          <p:cNvPr id="161" name="TextBox 160">
            <a:extLst>
              <a:ext uri="{FF2B5EF4-FFF2-40B4-BE49-F238E27FC236}">
                <a16:creationId xmlns:a16="http://schemas.microsoft.com/office/drawing/2014/main" xmlns="" id="{E9F35E32-D85C-4A34-899F-14F720529403}"/>
              </a:ext>
            </a:extLst>
          </p:cNvPr>
          <p:cNvSpPr txBox="1"/>
          <p:nvPr/>
        </p:nvSpPr>
        <p:spPr>
          <a:xfrm>
            <a:off x="12140217" y="8392382"/>
            <a:ext cx="523445" cy="400110"/>
          </a:xfrm>
          <a:prstGeom prst="rect">
            <a:avLst/>
          </a:prstGeom>
          <a:noFill/>
        </p:spPr>
        <p:txBody>
          <a:bodyPr wrap="square" rtlCol="0">
            <a:spAutoFit/>
          </a:bodyPr>
          <a:lstStyle/>
          <a:p>
            <a:pPr algn="ctr"/>
            <a:r>
              <a:rPr lang="en-US" sz="1000" b="1" dirty="0"/>
              <a:t>128.2, (5.0)</a:t>
            </a:r>
          </a:p>
        </p:txBody>
      </p:sp>
      <p:sp>
        <p:nvSpPr>
          <p:cNvPr id="162" name="TextBox 161">
            <a:extLst>
              <a:ext uri="{FF2B5EF4-FFF2-40B4-BE49-F238E27FC236}">
                <a16:creationId xmlns:a16="http://schemas.microsoft.com/office/drawing/2014/main" xmlns="" id="{64EAE0CB-0068-4B03-B4A5-44ED2E81021D}"/>
              </a:ext>
            </a:extLst>
          </p:cNvPr>
          <p:cNvSpPr txBox="1"/>
          <p:nvPr/>
        </p:nvSpPr>
        <p:spPr>
          <a:xfrm>
            <a:off x="12495514" y="8264112"/>
            <a:ext cx="523445" cy="169277"/>
          </a:xfrm>
          <a:prstGeom prst="rect">
            <a:avLst/>
          </a:prstGeom>
          <a:noFill/>
        </p:spPr>
        <p:txBody>
          <a:bodyPr wrap="square" rtlCol="0">
            <a:spAutoFit/>
          </a:bodyPr>
          <a:lstStyle/>
          <a:p>
            <a:r>
              <a:rPr lang="en-US" sz="500" b="1" dirty="0"/>
              <a:t>128.0, 4.0</a:t>
            </a:r>
          </a:p>
        </p:txBody>
      </p:sp>
      <p:sp>
        <p:nvSpPr>
          <p:cNvPr id="163" name="TextBox 162">
            <a:extLst>
              <a:ext uri="{FF2B5EF4-FFF2-40B4-BE49-F238E27FC236}">
                <a16:creationId xmlns:a16="http://schemas.microsoft.com/office/drawing/2014/main" xmlns="" id="{5E41C684-6537-4651-95B8-3174A1EF59D9}"/>
              </a:ext>
            </a:extLst>
          </p:cNvPr>
          <p:cNvSpPr txBox="1"/>
          <p:nvPr/>
        </p:nvSpPr>
        <p:spPr>
          <a:xfrm>
            <a:off x="7326361" y="7411365"/>
            <a:ext cx="710961" cy="400110"/>
          </a:xfrm>
          <a:prstGeom prst="rect">
            <a:avLst/>
          </a:prstGeom>
          <a:noFill/>
        </p:spPr>
        <p:txBody>
          <a:bodyPr wrap="square" rtlCol="0">
            <a:spAutoFit/>
          </a:bodyPr>
          <a:lstStyle/>
          <a:p>
            <a:r>
              <a:rPr lang="en-US" sz="1000" b="1" dirty="0">
                <a:solidFill>
                  <a:schemeClr val="bg1"/>
                </a:solidFill>
              </a:rPr>
              <a:t>100 kV</a:t>
            </a:r>
          </a:p>
          <a:p>
            <a:r>
              <a:rPr lang="en-US" sz="1000" b="1" dirty="0">
                <a:solidFill>
                  <a:schemeClr val="bg1"/>
                </a:solidFill>
              </a:rPr>
              <a:t>D = 20 cm</a:t>
            </a:r>
          </a:p>
        </p:txBody>
      </p:sp>
      <p:pic>
        <p:nvPicPr>
          <p:cNvPr id="10" name="Picture 9">
            <a:extLst>
              <a:ext uri="{FF2B5EF4-FFF2-40B4-BE49-F238E27FC236}">
                <a16:creationId xmlns:a16="http://schemas.microsoft.com/office/drawing/2014/main" xmlns="" id="{6701B4FC-8E32-4A9B-9130-83F5D3CEB0C3}"/>
              </a:ext>
            </a:extLst>
          </p:cNvPr>
          <p:cNvPicPr>
            <a:picLocks noChangeAspect="1"/>
          </p:cNvPicPr>
          <p:nvPr/>
        </p:nvPicPr>
        <p:blipFill rotWithShape="1">
          <a:blip r:embed="rId10"/>
          <a:srcRect b="3916"/>
          <a:stretch/>
        </p:blipFill>
        <p:spPr>
          <a:xfrm>
            <a:off x="7291489" y="9413459"/>
            <a:ext cx="6180641" cy="2158566"/>
          </a:xfrm>
          <a:prstGeom prst="rect">
            <a:avLst/>
          </a:prstGeom>
        </p:spPr>
      </p:pic>
      <p:sp>
        <p:nvSpPr>
          <p:cNvPr id="170" name="TextBox 169">
            <a:extLst>
              <a:ext uri="{FF2B5EF4-FFF2-40B4-BE49-F238E27FC236}">
                <a16:creationId xmlns:a16="http://schemas.microsoft.com/office/drawing/2014/main" xmlns="" id="{3D5E2A42-1035-411B-938C-69CDEE6E8DBD}"/>
              </a:ext>
            </a:extLst>
          </p:cNvPr>
          <p:cNvSpPr txBox="1"/>
          <p:nvPr/>
        </p:nvSpPr>
        <p:spPr>
          <a:xfrm>
            <a:off x="7325813" y="9566785"/>
            <a:ext cx="754391" cy="400110"/>
          </a:xfrm>
          <a:prstGeom prst="rect">
            <a:avLst/>
          </a:prstGeom>
          <a:noFill/>
        </p:spPr>
        <p:txBody>
          <a:bodyPr wrap="square" rtlCol="0">
            <a:spAutoFit/>
          </a:bodyPr>
          <a:lstStyle/>
          <a:p>
            <a:r>
              <a:rPr lang="en-US" sz="1000" b="1" dirty="0">
                <a:solidFill>
                  <a:schemeClr val="bg1"/>
                </a:solidFill>
              </a:rPr>
              <a:t>100 kV</a:t>
            </a:r>
          </a:p>
          <a:p>
            <a:r>
              <a:rPr lang="en-US" sz="1000" b="1" dirty="0">
                <a:solidFill>
                  <a:schemeClr val="bg1"/>
                </a:solidFill>
              </a:rPr>
              <a:t>D = 16 cm</a:t>
            </a:r>
          </a:p>
        </p:txBody>
      </p:sp>
      <p:sp>
        <p:nvSpPr>
          <p:cNvPr id="196" name="Oval 195">
            <a:extLst>
              <a:ext uri="{FF2B5EF4-FFF2-40B4-BE49-F238E27FC236}">
                <a16:creationId xmlns:a16="http://schemas.microsoft.com/office/drawing/2014/main" xmlns="" id="{0C78282D-8885-41B0-9A57-70335C4B66A2}"/>
              </a:ext>
            </a:extLst>
          </p:cNvPr>
          <p:cNvSpPr/>
          <p:nvPr/>
        </p:nvSpPr>
        <p:spPr>
          <a:xfrm>
            <a:off x="8008218" y="10277355"/>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9" name="Oval 198">
            <a:extLst>
              <a:ext uri="{FF2B5EF4-FFF2-40B4-BE49-F238E27FC236}">
                <a16:creationId xmlns:a16="http://schemas.microsoft.com/office/drawing/2014/main" xmlns="" id="{FBC57D34-704C-4670-B31B-CA76D7C0336C}"/>
              </a:ext>
            </a:extLst>
          </p:cNvPr>
          <p:cNvSpPr/>
          <p:nvPr/>
        </p:nvSpPr>
        <p:spPr>
          <a:xfrm>
            <a:off x="8186632" y="1038558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0" name="Oval 199">
            <a:extLst>
              <a:ext uri="{FF2B5EF4-FFF2-40B4-BE49-F238E27FC236}">
                <a16:creationId xmlns:a16="http://schemas.microsoft.com/office/drawing/2014/main" xmlns="" id="{2963FF1B-3F7B-40C7-8E07-FE29F7A80DE8}"/>
              </a:ext>
            </a:extLst>
          </p:cNvPr>
          <p:cNvSpPr/>
          <p:nvPr/>
        </p:nvSpPr>
        <p:spPr>
          <a:xfrm>
            <a:off x="8379711" y="10269693"/>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1" name="TextBox 200">
            <a:extLst>
              <a:ext uri="{FF2B5EF4-FFF2-40B4-BE49-F238E27FC236}">
                <a16:creationId xmlns:a16="http://schemas.microsoft.com/office/drawing/2014/main" xmlns="" id="{A824F677-84B6-4899-90CD-7CED62F246F6}"/>
              </a:ext>
            </a:extLst>
          </p:cNvPr>
          <p:cNvSpPr txBox="1"/>
          <p:nvPr/>
        </p:nvSpPr>
        <p:spPr>
          <a:xfrm>
            <a:off x="7811539" y="10388209"/>
            <a:ext cx="523445" cy="169277"/>
          </a:xfrm>
          <a:prstGeom prst="rect">
            <a:avLst/>
          </a:prstGeom>
          <a:noFill/>
        </p:spPr>
        <p:txBody>
          <a:bodyPr wrap="square" rtlCol="0">
            <a:spAutoFit/>
          </a:bodyPr>
          <a:lstStyle/>
          <a:p>
            <a:r>
              <a:rPr lang="en-US" sz="500" b="1" dirty="0"/>
              <a:t>115.4, 4.2</a:t>
            </a:r>
          </a:p>
        </p:txBody>
      </p:sp>
      <p:sp>
        <p:nvSpPr>
          <p:cNvPr id="202" name="TextBox 201">
            <a:extLst>
              <a:ext uri="{FF2B5EF4-FFF2-40B4-BE49-F238E27FC236}">
                <a16:creationId xmlns:a16="http://schemas.microsoft.com/office/drawing/2014/main" xmlns="" id="{AE9495D0-29E2-431A-AD2E-BEA866CC2D20}"/>
              </a:ext>
            </a:extLst>
          </p:cNvPr>
          <p:cNvSpPr txBox="1"/>
          <p:nvPr/>
        </p:nvSpPr>
        <p:spPr>
          <a:xfrm>
            <a:off x="7999224" y="10529486"/>
            <a:ext cx="523445" cy="400110"/>
          </a:xfrm>
          <a:prstGeom prst="rect">
            <a:avLst/>
          </a:prstGeom>
          <a:noFill/>
        </p:spPr>
        <p:txBody>
          <a:bodyPr wrap="square" rtlCol="0">
            <a:spAutoFit/>
          </a:bodyPr>
          <a:lstStyle/>
          <a:p>
            <a:pPr algn="ctr"/>
            <a:r>
              <a:rPr lang="en-US" sz="1000" b="1" dirty="0"/>
              <a:t>115.2, (4.6)</a:t>
            </a:r>
          </a:p>
        </p:txBody>
      </p:sp>
      <p:sp>
        <p:nvSpPr>
          <p:cNvPr id="203" name="TextBox 202">
            <a:extLst>
              <a:ext uri="{FF2B5EF4-FFF2-40B4-BE49-F238E27FC236}">
                <a16:creationId xmlns:a16="http://schemas.microsoft.com/office/drawing/2014/main" xmlns="" id="{0143A3F2-494E-4FBE-94D5-70428F0BE6ED}"/>
              </a:ext>
            </a:extLst>
          </p:cNvPr>
          <p:cNvSpPr txBox="1"/>
          <p:nvPr/>
        </p:nvSpPr>
        <p:spPr>
          <a:xfrm>
            <a:off x="8249323" y="10391108"/>
            <a:ext cx="523445" cy="169277"/>
          </a:xfrm>
          <a:prstGeom prst="rect">
            <a:avLst/>
          </a:prstGeom>
          <a:noFill/>
        </p:spPr>
        <p:txBody>
          <a:bodyPr wrap="square" rtlCol="0">
            <a:spAutoFit/>
          </a:bodyPr>
          <a:lstStyle/>
          <a:p>
            <a:r>
              <a:rPr lang="en-US" sz="500" b="1" dirty="0"/>
              <a:t>115.9, 4.2</a:t>
            </a:r>
          </a:p>
        </p:txBody>
      </p:sp>
      <p:sp>
        <p:nvSpPr>
          <p:cNvPr id="204" name="Oval 203">
            <a:extLst>
              <a:ext uri="{FF2B5EF4-FFF2-40B4-BE49-F238E27FC236}">
                <a16:creationId xmlns:a16="http://schemas.microsoft.com/office/drawing/2014/main" xmlns="" id="{8CB07831-4515-45C7-8720-011EF5FA298C}"/>
              </a:ext>
            </a:extLst>
          </p:cNvPr>
          <p:cNvSpPr/>
          <p:nvPr/>
        </p:nvSpPr>
        <p:spPr>
          <a:xfrm>
            <a:off x="10069978" y="1027490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5" name="Oval 204">
            <a:extLst>
              <a:ext uri="{FF2B5EF4-FFF2-40B4-BE49-F238E27FC236}">
                <a16:creationId xmlns:a16="http://schemas.microsoft.com/office/drawing/2014/main" xmlns="" id="{E78D3F19-F329-4B58-A514-5C81649093F6}"/>
              </a:ext>
            </a:extLst>
          </p:cNvPr>
          <p:cNvSpPr/>
          <p:nvPr/>
        </p:nvSpPr>
        <p:spPr>
          <a:xfrm>
            <a:off x="10271583" y="10378737"/>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6" name="Oval 205">
            <a:extLst>
              <a:ext uri="{FF2B5EF4-FFF2-40B4-BE49-F238E27FC236}">
                <a16:creationId xmlns:a16="http://schemas.microsoft.com/office/drawing/2014/main" xmlns="" id="{5B936212-10ED-4492-A19D-D398BC2437A1}"/>
              </a:ext>
            </a:extLst>
          </p:cNvPr>
          <p:cNvSpPr/>
          <p:nvPr/>
        </p:nvSpPr>
        <p:spPr>
          <a:xfrm>
            <a:off x="10474931" y="10277355"/>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7" name="TextBox 206">
            <a:extLst>
              <a:ext uri="{FF2B5EF4-FFF2-40B4-BE49-F238E27FC236}">
                <a16:creationId xmlns:a16="http://schemas.microsoft.com/office/drawing/2014/main" xmlns="" id="{680160CD-799B-45BC-9864-B5DBAA8767D3}"/>
              </a:ext>
            </a:extLst>
          </p:cNvPr>
          <p:cNvSpPr txBox="1"/>
          <p:nvPr/>
        </p:nvSpPr>
        <p:spPr>
          <a:xfrm>
            <a:off x="9888442" y="10384176"/>
            <a:ext cx="523445" cy="169277"/>
          </a:xfrm>
          <a:prstGeom prst="rect">
            <a:avLst/>
          </a:prstGeom>
          <a:noFill/>
        </p:spPr>
        <p:txBody>
          <a:bodyPr wrap="square" rtlCol="0">
            <a:spAutoFit/>
          </a:bodyPr>
          <a:lstStyle/>
          <a:p>
            <a:r>
              <a:rPr lang="en-US" sz="500" b="1" dirty="0"/>
              <a:t>123.1, 3.5</a:t>
            </a:r>
          </a:p>
        </p:txBody>
      </p:sp>
      <p:sp>
        <p:nvSpPr>
          <p:cNvPr id="208" name="TextBox 207">
            <a:extLst>
              <a:ext uri="{FF2B5EF4-FFF2-40B4-BE49-F238E27FC236}">
                <a16:creationId xmlns:a16="http://schemas.microsoft.com/office/drawing/2014/main" xmlns="" id="{D91BD3AB-522C-459B-9C73-8C7D031A6747}"/>
              </a:ext>
            </a:extLst>
          </p:cNvPr>
          <p:cNvSpPr txBox="1"/>
          <p:nvPr/>
        </p:nvSpPr>
        <p:spPr>
          <a:xfrm>
            <a:off x="10081198" y="10554722"/>
            <a:ext cx="523445" cy="400110"/>
          </a:xfrm>
          <a:prstGeom prst="rect">
            <a:avLst/>
          </a:prstGeom>
          <a:noFill/>
        </p:spPr>
        <p:txBody>
          <a:bodyPr wrap="square" rtlCol="0">
            <a:spAutoFit/>
          </a:bodyPr>
          <a:lstStyle/>
          <a:p>
            <a:pPr algn="ctr"/>
            <a:r>
              <a:rPr lang="en-US" sz="1000" b="1" dirty="0"/>
              <a:t>123.7, (3.7)</a:t>
            </a:r>
          </a:p>
        </p:txBody>
      </p:sp>
      <p:sp>
        <p:nvSpPr>
          <p:cNvPr id="231" name="TextBox 230">
            <a:extLst>
              <a:ext uri="{FF2B5EF4-FFF2-40B4-BE49-F238E27FC236}">
                <a16:creationId xmlns:a16="http://schemas.microsoft.com/office/drawing/2014/main" xmlns="" id="{B571DC76-46CA-4EC6-BCF9-60AF29B2B358}"/>
              </a:ext>
            </a:extLst>
          </p:cNvPr>
          <p:cNvSpPr txBox="1"/>
          <p:nvPr/>
        </p:nvSpPr>
        <p:spPr>
          <a:xfrm>
            <a:off x="10348843" y="10380006"/>
            <a:ext cx="523445" cy="169277"/>
          </a:xfrm>
          <a:prstGeom prst="rect">
            <a:avLst/>
          </a:prstGeom>
          <a:noFill/>
        </p:spPr>
        <p:txBody>
          <a:bodyPr wrap="square" rtlCol="0">
            <a:spAutoFit/>
          </a:bodyPr>
          <a:lstStyle/>
          <a:p>
            <a:r>
              <a:rPr lang="en-US" sz="500" b="1" dirty="0"/>
              <a:t>123.7, 3.2</a:t>
            </a:r>
          </a:p>
        </p:txBody>
      </p:sp>
      <p:sp>
        <p:nvSpPr>
          <p:cNvPr id="232" name="Oval 231">
            <a:extLst>
              <a:ext uri="{FF2B5EF4-FFF2-40B4-BE49-F238E27FC236}">
                <a16:creationId xmlns:a16="http://schemas.microsoft.com/office/drawing/2014/main" xmlns="" id="{00E3914F-30BB-4ADC-B8B3-C9DD9C39DBFA}"/>
              </a:ext>
            </a:extLst>
          </p:cNvPr>
          <p:cNvSpPr/>
          <p:nvPr/>
        </p:nvSpPr>
        <p:spPr>
          <a:xfrm>
            <a:off x="12153078" y="1027652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3" name="Oval 232">
            <a:extLst>
              <a:ext uri="{FF2B5EF4-FFF2-40B4-BE49-F238E27FC236}">
                <a16:creationId xmlns:a16="http://schemas.microsoft.com/office/drawing/2014/main" xmlns="" id="{65E9197C-C54C-41E7-BDA6-D2162B63B35C}"/>
              </a:ext>
            </a:extLst>
          </p:cNvPr>
          <p:cNvSpPr/>
          <p:nvPr/>
        </p:nvSpPr>
        <p:spPr>
          <a:xfrm>
            <a:off x="12342078" y="10385584"/>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4" name="Oval 233">
            <a:extLst>
              <a:ext uri="{FF2B5EF4-FFF2-40B4-BE49-F238E27FC236}">
                <a16:creationId xmlns:a16="http://schemas.microsoft.com/office/drawing/2014/main" xmlns="" id="{1B35CB62-CD4D-462B-8FB8-9FAD57A6D53A}"/>
              </a:ext>
            </a:extLst>
          </p:cNvPr>
          <p:cNvSpPr/>
          <p:nvPr/>
        </p:nvSpPr>
        <p:spPr>
          <a:xfrm>
            <a:off x="12549647" y="10277355"/>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5" name="TextBox 234">
            <a:extLst>
              <a:ext uri="{FF2B5EF4-FFF2-40B4-BE49-F238E27FC236}">
                <a16:creationId xmlns:a16="http://schemas.microsoft.com/office/drawing/2014/main" xmlns="" id="{50B8E9DB-3CEE-48EA-BA0F-1A1C10581B7B}"/>
              </a:ext>
            </a:extLst>
          </p:cNvPr>
          <p:cNvSpPr txBox="1"/>
          <p:nvPr/>
        </p:nvSpPr>
        <p:spPr>
          <a:xfrm>
            <a:off x="11972070" y="10371481"/>
            <a:ext cx="441724" cy="169277"/>
          </a:xfrm>
          <a:prstGeom prst="rect">
            <a:avLst/>
          </a:prstGeom>
          <a:noFill/>
        </p:spPr>
        <p:txBody>
          <a:bodyPr wrap="square" rtlCol="0">
            <a:spAutoFit/>
          </a:bodyPr>
          <a:lstStyle/>
          <a:p>
            <a:r>
              <a:rPr lang="en-US" sz="500" b="1" dirty="0"/>
              <a:t>127.9, 2.8</a:t>
            </a:r>
          </a:p>
        </p:txBody>
      </p:sp>
      <p:sp>
        <p:nvSpPr>
          <p:cNvPr id="236" name="TextBox 235">
            <a:extLst>
              <a:ext uri="{FF2B5EF4-FFF2-40B4-BE49-F238E27FC236}">
                <a16:creationId xmlns:a16="http://schemas.microsoft.com/office/drawing/2014/main" xmlns="" id="{EB9043D8-6A0E-4989-9F57-5428E9AE7977}"/>
              </a:ext>
            </a:extLst>
          </p:cNvPr>
          <p:cNvSpPr txBox="1"/>
          <p:nvPr/>
        </p:nvSpPr>
        <p:spPr>
          <a:xfrm>
            <a:off x="12167394" y="10549283"/>
            <a:ext cx="523445" cy="400110"/>
          </a:xfrm>
          <a:prstGeom prst="rect">
            <a:avLst/>
          </a:prstGeom>
          <a:noFill/>
        </p:spPr>
        <p:txBody>
          <a:bodyPr wrap="square" rtlCol="0">
            <a:spAutoFit/>
          </a:bodyPr>
          <a:lstStyle/>
          <a:p>
            <a:pPr algn="ctr"/>
            <a:r>
              <a:rPr lang="en-US" sz="1000" b="1" dirty="0"/>
              <a:t>128.3, (3.4)</a:t>
            </a:r>
          </a:p>
        </p:txBody>
      </p:sp>
      <p:sp>
        <p:nvSpPr>
          <p:cNvPr id="237" name="TextBox 236">
            <a:extLst>
              <a:ext uri="{FF2B5EF4-FFF2-40B4-BE49-F238E27FC236}">
                <a16:creationId xmlns:a16="http://schemas.microsoft.com/office/drawing/2014/main" xmlns="" id="{6073B600-4BC9-4236-9CF6-5D7057AAF32F}"/>
              </a:ext>
            </a:extLst>
          </p:cNvPr>
          <p:cNvSpPr txBox="1"/>
          <p:nvPr/>
        </p:nvSpPr>
        <p:spPr>
          <a:xfrm>
            <a:off x="12418749" y="10363903"/>
            <a:ext cx="451365" cy="169277"/>
          </a:xfrm>
          <a:prstGeom prst="rect">
            <a:avLst/>
          </a:prstGeom>
          <a:noFill/>
        </p:spPr>
        <p:txBody>
          <a:bodyPr wrap="square" rtlCol="0">
            <a:spAutoFit/>
          </a:bodyPr>
          <a:lstStyle/>
          <a:p>
            <a:r>
              <a:rPr lang="en-US" sz="500" b="1" dirty="0"/>
              <a:t>128.0, 2.7</a:t>
            </a:r>
          </a:p>
        </p:txBody>
      </p:sp>
      <p:pic>
        <p:nvPicPr>
          <p:cNvPr id="12" name="Picture 11">
            <a:extLst>
              <a:ext uri="{FF2B5EF4-FFF2-40B4-BE49-F238E27FC236}">
                <a16:creationId xmlns:a16="http://schemas.microsoft.com/office/drawing/2014/main" xmlns="" id="{98475161-C0F1-4BF0-920F-15096DCFA5FD}"/>
              </a:ext>
            </a:extLst>
          </p:cNvPr>
          <p:cNvPicPr>
            <a:picLocks noChangeAspect="1"/>
          </p:cNvPicPr>
          <p:nvPr/>
        </p:nvPicPr>
        <p:blipFill rotWithShape="1">
          <a:blip r:embed="rId11"/>
          <a:srcRect b="3172"/>
          <a:stretch/>
        </p:blipFill>
        <p:spPr>
          <a:xfrm>
            <a:off x="7277480" y="11543278"/>
            <a:ext cx="6194650" cy="2180195"/>
          </a:xfrm>
          <a:prstGeom prst="rect">
            <a:avLst/>
          </a:prstGeom>
        </p:spPr>
      </p:pic>
      <p:sp>
        <p:nvSpPr>
          <p:cNvPr id="238" name="TextBox 237">
            <a:extLst>
              <a:ext uri="{FF2B5EF4-FFF2-40B4-BE49-F238E27FC236}">
                <a16:creationId xmlns:a16="http://schemas.microsoft.com/office/drawing/2014/main" xmlns="" id="{1A48B740-330E-4637-905D-1829E884BB0A}"/>
              </a:ext>
            </a:extLst>
          </p:cNvPr>
          <p:cNvSpPr txBox="1"/>
          <p:nvPr/>
        </p:nvSpPr>
        <p:spPr>
          <a:xfrm>
            <a:off x="7286644" y="11730043"/>
            <a:ext cx="710961" cy="400110"/>
          </a:xfrm>
          <a:prstGeom prst="rect">
            <a:avLst/>
          </a:prstGeom>
          <a:noFill/>
        </p:spPr>
        <p:txBody>
          <a:bodyPr wrap="square" rtlCol="0">
            <a:spAutoFit/>
          </a:bodyPr>
          <a:lstStyle/>
          <a:p>
            <a:r>
              <a:rPr lang="en-US" sz="1000" b="1" dirty="0">
                <a:solidFill>
                  <a:schemeClr val="bg1"/>
                </a:solidFill>
              </a:rPr>
              <a:t>100 kV</a:t>
            </a:r>
          </a:p>
          <a:p>
            <a:r>
              <a:rPr lang="en-US" sz="1000" b="1" dirty="0">
                <a:solidFill>
                  <a:schemeClr val="bg1"/>
                </a:solidFill>
              </a:rPr>
              <a:t>D = 13 cm</a:t>
            </a:r>
          </a:p>
        </p:txBody>
      </p:sp>
      <p:sp>
        <p:nvSpPr>
          <p:cNvPr id="244" name="Oval 243">
            <a:extLst>
              <a:ext uri="{FF2B5EF4-FFF2-40B4-BE49-F238E27FC236}">
                <a16:creationId xmlns:a16="http://schemas.microsoft.com/office/drawing/2014/main" xmlns="" id="{9DE4CF69-E4C8-4190-855A-D4C238AAF009}"/>
              </a:ext>
            </a:extLst>
          </p:cNvPr>
          <p:cNvSpPr/>
          <p:nvPr/>
        </p:nvSpPr>
        <p:spPr>
          <a:xfrm>
            <a:off x="8017283" y="12466828"/>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5" name="Oval 244">
            <a:extLst>
              <a:ext uri="{FF2B5EF4-FFF2-40B4-BE49-F238E27FC236}">
                <a16:creationId xmlns:a16="http://schemas.microsoft.com/office/drawing/2014/main" xmlns="" id="{4151BDA1-96CF-483B-B6F4-598220152B47}"/>
              </a:ext>
            </a:extLst>
          </p:cNvPr>
          <p:cNvSpPr/>
          <p:nvPr/>
        </p:nvSpPr>
        <p:spPr>
          <a:xfrm>
            <a:off x="8186632" y="12512489"/>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6" name="Oval 245">
            <a:extLst>
              <a:ext uri="{FF2B5EF4-FFF2-40B4-BE49-F238E27FC236}">
                <a16:creationId xmlns:a16="http://schemas.microsoft.com/office/drawing/2014/main" xmlns="" id="{A0B6572B-BBA6-411B-909B-4AA4E125F5C8}"/>
              </a:ext>
            </a:extLst>
          </p:cNvPr>
          <p:cNvSpPr/>
          <p:nvPr/>
        </p:nvSpPr>
        <p:spPr>
          <a:xfrm>
            <a:off x="8355156" y="1246908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7" name="TextBox 246">
            <a:extLst>
              <a:ext uri="{FF2B5EF4-FFF2-40B4-BE49-F238E27FC236}">
                <a16:creationId xmlns:a16="http://schemas.microsoft.com/office/drawing/2014/main" xmlns="" id="{E95D8ED8-6245-434E-83F6-6DC6BF011061}"/>
              </a:ext>
            </a:extLst>
          </p:cNvPr>
          <p:cNvSpPr txBox="1"/>
          <p:nvPr/>
        </p:nvSpPr>
        <p:spPr>
          <a:xfrm>
            <a:off x="7606393" y="12412985"/>
            <a:ext cx="523445" cy="169277"/>
          </a:xfrm>
          <a:prstGeom prst="rect">
            <a:avLst/>
          </a:prstGeom>
          <a:noFill/>
        </p:spPr>
        <p:txBody>
          <a:bodyPr wrap="square" rtlCol="0">
            <a:spAutoFit/>
          </a:bodyPr>
          <a:lstStyle/>
          <a:p>
            <a:r>
              <a:rPr lang="en-US" sz="500" b="1" dirty="0">
                <a:solidFill>
                  <a:schemeClr val="bg1"/>
                </a:solidFill>
              </a:rPr>
              <a:t>112.6, 3.4</a:t>
            </a:r>
          </a:p>
        </p:txBody>
      </p:sp>
      <p:sp>
        <p:nvSpPr>
          <p:cNvPr id="248" name="TextBox 247">
            <a:extLst>
              <a:ext uri="{FF2B5EF4-FFF2-40B4-BE49-F238E27FC236}">
                <a16:creationId xmlns:a16="http://schemas.microsoft.com/office/drawing/2014/main" xmlns="" id="{60A66256-5101-47B0-9522-2FBC82430C35}"/>
              </a:ext>
            </a:extLst>
          </p:cNvPr>
          <p:cNvSpPr txBox="1"/>
          <p:nvPr/>
        </p:nvSpPr>
        <p:spPr>
          <a:xfrm>
            <a:off x="7999848" y="12630991"/>
            <a:ext cx="523445" cy="400110"/>
          </a:xfrm>
          <a:prstGeom prst="rect">
            <a:avLst/>
          </a:prstGeom>
          <a:noFill/>
        </p:spPr>
        <p:txBody>
          <a:bodyPr wrap="square" rtlCol="0">
            <a:spAutoFit/>
          </a:bodyPr>
          <a:lstStyle/>
          <a:p>
            <a:pPr algn="ctr"/>
            <a:r>
              <a:rPr lang="en-US" sz="1000" b="1" dirty="0"/>
              <a:t>112.6, (4.0)</a:t>
            </a:r>
          </a:p>
        </p:txBody>
      </p:sp>
      <p:sp>
        <p:nvSpPr>
          <p:cNvPr id="249" name="TextBox 248">
            <a:extLst>
              <a:ext uri="{FF2B5EF4-FFF2-40B4-BE49-F238E27FC236}">
                <a16:creationId xmlns:a16="http://schemas.microsoft.com/office/drawing/2014/main" xmlns="" id="{3FB388DD-2C32-4A3E-BA89-B322C2B15BA6}"/>
              </a:ext>
            </a:extLst>
          </p:cNvPr>
          <p:cNvSpPr txBox="1"/>
          <p:nvPr/>
        </p:nvSpPr>
        <p:spPr>
          <a:xfrm>
            <a:off x="8453340" y="12400895"/>
            <a:ext cx="523445" cy="169277"/>
          </a:xfrm>
          <a:prstGeom prst="rect">
            <a:avLst/>
          </a:prstGeom>
          <a:noFill/>
        </p:spPr>
        <p:txBody>
          <a:bodyPr wrap="square" rtlCol="0">
            <a:spAutoFit/>
          </a:bodyPr>
          <a:lstStyle/>
          <a:p>
            <a:r>
              <a:rPr lang="en-US" sz="500" b="1" dirty="0">
                <a:solidFill>
                  <a:schemeClr val="bg1"/>
                </a:solidFill>
              </a:rPr>
              <a:t>112.8, 3.2</a:t>
            </a:r>
          </a:p>
        </p:txBody>
      </p:sp>
      <p:sp>
        <p:nvSpPr>
          <p:cNvPr id="250" name="Oval 249">
            <a:extLst>
              <a:ext uri="{FF2B5EF4-FFF2-40B4-BE49-F238E27FC236}">
                <a16:creationId xmlns:a16="http://schemas.microsoft.com/office/drawing/2014/main" xmlns="" id="{3DF07939-7118-4621-A2E7-DE7E9B8AFA06}"/>
              </a:ext>
            </a:extLst>
          </p:cNvPr>
          <p:cNvSpPr/>
          <p:nvPr/>
        </p:nvSpPr>
        <p:spPr>
          <a:xfrm>
            <a:off x="10109249" y="12465138"/>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1" name="Oval 250">
            <a:extLst>
              <a:ext uri="{FF2B5EF4-FFF2-40B4-BE49-F238E27FC236}">
                <a16:creationId xmlns:a16="http://schemas.microsoft.com/office/drawing/2014/main" xmlns="" id="{9634B264-B3F6-4E68-87D1-A421FDB17D3C}"/>
              </a:ext>
            </a:extLst>
          </p:cNvPr>
          <p:cNvSpPr/>
          <p:nvPr/>
        </p:nvSpPr>
        <p:spPr>
          <a:xfrm>
            <a:off x="10278228" y="12518013"/>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2" name="Oval 251">
            <a:extLst>
              <a:ext uri="{FF2B5EF4-FFF2-40B4-BE49-F238E27FC236}">
                <a16:creationId xmlns:a16="http://schemas.microsoft.com/office/drawing/2014/main" xmlns="" id="{558BC31F-691C-4E02-91F3-847E9715638C}"/>
              </a:ext>
            </a:extLst>
          </p:cNvPr>
          <p:cNvSpPr/>
          <p:nvPr/>
        </p:nvSpPr>
        <p:spPr>
          <a:xfrm>
            <a:off x="10442615" y="12475119"/>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3" name="TextBox 252">
            <a:extLst>
              <a:ext uri="{FF2B5EF4-FFF2-40B4-BE49-F238E27FC236}">
                <a16:creationId xmlns:a16="http://schemas.microsoft.com/office/drawing/2014/main" xmlns="" id="{6BB0B09C-FFF5-4BA6-9838-703A7469D6F4}"/>
              </a:ext>
            </a:extLst>
          </p:cNvPr>
          <p:cNvSpPr txBox="1"/>
          <p:nvPr/>
        </p:nvSpPr>
        <p:spPr>
          <a:xfrm>
            <a:off x="9696570" y="12416371"/>
            <a:ext cx="523445" cy="169277"/>
          </a:xfrm>
          <a:prstGeom prst="rect">
            <a:avLst/>
          </a:prstGeom>
          <a:noFill/>
        </p:spPr>
        <p:txBody>
          <a:bodyPr wrap="square" rtlCol="0">
            <a:spAutoFit/>
          </a:bodyPr>
          <a:lstStyle/>
          <a:p>
            <a:r>
              <a:rPr lang="en-US" sz="500" b="1" dirty="0">
                <a:solidFill>
                  <a:schemeClr val="bg1"/>
                </a:solidFill>
              </a:rPr>
              <a:t>120.8, 2.5</a:t>
            </a:r>
          </a:p>
        </p:txBody>
      </p:sp>
      <p:sp>
        <p:nvSpPr>
          <p:cNvPr id="254" name="TextBox 253">
            <a:extLst>
              <a:ext uri="{FF2B5EF4-FFF2-40B4-BE49-F238E27FC236}">
                <a16:creationId xmlns:a16="http://schemas.microsoft.com/office/drawing/2014/main" xmlns="" id="{FE75EEB7-D0D1-4C6C-9C31-47158209C933}"/>
              </a:ext>
            </a:extLst>
          </p:cNvPr>
          <p:cNvSpPr txBox="1"/>
          <p:nvPr/>
        </p:nvSpPr>
        <p:spPr>
          <a:xfrm>
            <a:off x="10099951" y="12624477"/>
            <a:ext cx="523445" cy="400110"/>
          </a:xfrm>
          <a:prstGeom prst="rect">
            <a:avLst/>
          </a:prstGeom>
          <a:noFill/>
        </p:spPr>
        <p:txBody>
          <a:bodyPr wrap="square" rtlCol="0">
            <a:spAutoFit/>
          </a:bodyPr>
          <a:lstStyle/>
          <a:p>
            <a:pPr algn="ctr"/>
            <a:r>
              <a:rPr lang="en-US" sz="1000" b="1" dirty="0"/>
              <a:t>120.6, (3.0)</a:t>
            </a:r>
          </a:p>
        </p:txBody>
      </p:sp>
      <p:sp>
        <p:nvSpPr>
          <p:cNvPr id="255" name="TextBox 254">
            <a:extLst>
              <a:ext uri="{FF2B5EF4-FFF2-40B4-BE49-F238E27FC236}">
                <a16:creationId xmlns:a16="http://schemas.microsoft.com/office/drawing/2014/main" xmlns="" id="{08C40932-D108-4135-B2F4-B8BA3E44B3A7}"/>
              </a:ext>
            </a:extLst>
          </p:cNvPr>
          <p:cNvSpPr txBox="1"/>
          <p:nvPr/>
        </p:nvSpPr>
        <p:spPr>
          <a:xfrm>
            <a:off x="10532286" y="12413656"/>
            <a:ext cx="523445" cy="169277"/>
          </a:xfrm>
          <a:prstGeom prst="rect">
            <a:avLst/>
          </a:prstGeom>
          <a:noFill/>
        </p:spPr>
        <p:txBody>
          <a:bodyPr wrap="square" rtlCol="0">
            <a:spAutoFit/>
          </a:bodyPr>
          <a:lstStyle/>
          <a:p>
            <a:r>
              <a:rPr lang="en-US" sz="500" b="1" dirty="0">
                <a:solidFill>
                  <a:schemeClr val="bg1"/>
                </a:solidFill>
              </a:rPr>
              <a:t>120.1, 2.6</a:t>
            </a:r>
          </a:p>
        </p:txBody>
      </p:sp>
      <p:sp>
        <p:nvSpPr>
          <p:cNvPr id="256" name="Oval 255">
            <a:extLst>
              <a:ext uri="{FF2B5EF4-FFF2-40B4-BE49-F238E27FC236}">
                <a16:creationId xmlns:a16="http://schemas.microsoft.com/office/drawing/2014/main" xmlns="" id="{3D2A5A76-6E17-45A2-AC85-1A106CCF0728}"/>
              </a:ext>
            </a:extLst>
          </p:cNvPr>
          <p:cNvSpPr/>
          <p:nvPr/>
        </p:nvSpPr>
        <p:spPr>
          <a:xfrm>
            <a:off x="12191017" y="1247096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7" name="Oval 256">
            <a:extLst>
              <a:ext uri="{FF2B5EF4-FFF2-40B4-BE49-F238E27FC236}">
                <a16:creationId xmlns:a16="http://schemas.microsoft.com/office/drawing/2014/main" xmlns="" id="{D5DD14F0-49E9-4B6F-B431-C25F17DD6634}"/>
              </a:ext>
            </a:extLst>
          </p:cNvPr>
          <p:cNvSpPr/>
          <p:nvPr/>
        </p:nvSpPr>
        <p:spPr>
          <a:xfrm>
            <a:off x="12354552" y="12525885"/>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8" name="Oval 257">
            <a:extLst>
              <a:ext uri="{FF2B5EF4-FFF2-40B4-BE49-F238E27FC236}">
                <a16:creationId xmlns:a16="http://schemas.microsoft.com/office/drawing/2014/main" xmlns="" id="{C15D882C-B4AD-44A5-809A-E7B6A45B2BEC}"/>
              </a:ext>
            </a:extLst>
          </p:cNvPr>
          <p:cNvSpPr/>
          <p:nvPr/>
        </p:nvSpPr>
        <p:spPr>
          <a:xfrm>
            <a:off x="12518673" y="12469082"/>
            <a:ext cx="128393" cy="11851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9" name="TextBox 258">
            <a:extLst>
              <a:ext uri="{FF2B5EF4-FFF2-40B4-BE49-F238E27FC236}">
                <a16:creationId xmlns:a16="http://schemas.microsoft.com/office/drawing/2014/main" xmlns="" id="{EBF5D817-5478-4104-BDBE-77C613A1B489}"/>
              </a:ext>
            </a:extLst>
          </p:cNvPr>
          <p:cNvSpPr txBox="1"/>
          <p:nvPr/>
        </p:nvSpPr>
        <p:spPr>
          <a:xfrm>
            <a:off x="11779613" y="12421578"/>
            <a:ext cx="441724" cy="169277"/>
          </a:xfrm>
          <a:prstGeom prst="rect">
            <a:avLst/>
          </a:prstGeom>
          <a:noFill/>
        </p:spPr>
        <p:txBody>
          <a:bodyPr wrap="square" rtlCol="0">
            <a:spAutoFit/>
          </a:bodyPr>
          <a:lstStyle/>
          <a:p>
            <a:r>
              <a:rPr lang="en-US" sz="500" b="1" dirty="0">
                <a:solidFill>
                  <a:schemeClr val="bg1"/>
                </a:solidFill>
              </a:rPr>
              <a:t>124.2, 2.1</a:t>
            </a:r>
          </a:p>
        </p:txBody>
      </p:sp>
      <p:sp>
        <p:nvSpPr>
          <p:cNvPr id="260" name="TextBox 259">
            <a:extLst>
              <a:ext uri="{FF2B5EF4-FFF2-40B4-BE49-F238E27FC236}">
                <a16:creationId xmlns:a16="http://schemas.microsoft.com/office/drawing/2014/main" xmlns="" id="{E5132BCE-F620-4DD1-BEFD-DC6DD5D42D2F}"/>
              </a:ext>
            </a:extLst>
          </p:cNvPr>
          <p:cNvSpPr txBox="1"/>
          <p:nvPr/>
        </p:nvSpPr>
        <p:spPr>
          <a:xfrm>
            <a:off x="12167394" y="12634913"/>
            <a:ext cx="523445" cy="400110"/>
          </a:xfrm>
          <a:prstGeom prst="rect">
            <a:avLst/>
          </a:prstGeom>
          <a:noFill/>
        </p:spPr>
        <p:txBody>
          <a:bodyPr wrap="square" rtlCol="0">
            <a:spAutoFit/>
          </a:bodyPr>
          <a:lstStyle/>
          <a:p>
            <a:pPr algn="ctr"/>
            <a:r>
              <a:rPr lang="en-US" sz="1000" b="1" dirty="0"/>
              <a:t>124.7, (3.0)</a:t>
            </a:r>
          </a:p>
        </p:txBody>
      </p:sp>
      <p:sp>
        <p:nvSpPr>
          <p:cNvPr id="261" name="TextBox 260">
            <a:extLst>
              <a:ext uri="{FF2B5EF4-FFF2-40B4-BE49-F238E27FC236}">
                <a16:creationId xmlns:a16="http://schemas.microsoft.com/office/drawing/2014/main" xmlns="" id="{ED4C41C2-9F65-4A0F-A48B-44A40327CDBF}"/>
              </a:ext>
            </a:extLst>
          </p:cNvPr>
          <p:cNvSpPr txBox="1"/>
          <p:nvPr/>
        </p:nvSpPr>
        <p:spPr>
          <a:xfrm>
            <a:off x="12621831" y="12411264"/>
            <a:ext cx="451365" cy="169277"/>
          </a:xfrm>
          <a:prstGeom prst="rect">
            <a:avLst/>
          </a:prstGeom>
          <a:noFill/>
        </p:spPr>
        <p:txBody>
          <a:bodyPr wrap="square" rtlCol="0">
            <a:spAutoFit/>
          </a:bodyPr>
          <a:lstStyle/>
          <a:p>
            <a:r>
              <a:rPr lang="en-US" sz="500" b="1" dirty="0">
                <a:solidFill>
                  <a:schemeClr val="bg1"/>
                </a:solidFill>
              </a:rPr>
              <a:t>124.6, 2.4</a:t>
            </a:r>
          </a:p>
        </p:txBody>
      </p:sp>
      <p:pic>
        <p:nvPicPr>
          <p:cNvPr id="16" name="Picture 15">
            <a:extLst>
              <a:ext uri="{FF2B5EF4-FFF2-40B4-BE49-F238E27FC236}">
                <a16:creationId xmlns:a16="http://schemas.microsoft.com/office/drawing/2014/main" xmlns="" id="{3CB4BF85-23F7-4EF5-BCE1-ADC9B95EC9D1}"/>
              </a:ext>
            </a:extLst>
          </p:cNvPr>
          <p:cNvPicPr>
            <a:picLocks noChangeAspect="1"/>
          </p:cNvPicPr>
          <p:nvPr/>
        </p:nvPicPr>
        <p:blipFill rotWithShape="1">
          <a:blip r:embed="rId12"/>
          <a:srcRect l="1893" r="2802" b="7236"/>
          <a:stretch/>
        </p:blipFill>
        <p:spPr>
          <a:xfrm>
            <a:off x="17145714" y="12592766"/>
            <a:ext cx="2991181" cy="2973074"/>
          </a:xfrm>
          <a:prstGeom prst="rect">
            <a:avLst/>
          </a:prstGeom>
        </p:spPr>
      </p:pic>
      <p:sp>
        <p:nvSpPr>
          <p:cNvPr id="17" name="TextBox 16">
            <a:extLst>
              <a:ext uri="{FF2B5EF4-FFF2-40B4-BE49-F238E27FC236}">
                <a16:creationId xmlns:a16="http://schemas.microsoft.com/office/drawing/2014/main" xmlns="" id="{96325505-AB9A-4944-A32A-3BF4AA227E5E}"/>
              </a:ext>
            </a:extLst>
          </p:cNvPr>
          <p:cNvSpPr txBox="1"/>
          <p:nvPr/>
        </p:nvSpPr>
        <p:spPr>
          <a:xfrm>
            <a:off x="14265103" y="12786204"/>
            <a:ext cx="767229" cy="307777"/>
          </a:xfrm>
          <a:prstGeom prst="rect">
            <a:avLst/>
          </a:prstGeom>
          <a:noFill/>
        </p:spPr>
        <p:txBody>
          <a:bodyPr wrap="square" rtlCol="0">
            <a:spAutoFit/>
          </a:bodyPr>
          <a:lstStyle/>
          <a:p>
            <a:r>
              <a:rPr lang="en-US" sz="1400" dirty="0">
                <a:solidFill>
                  <a:srgbClr val="FFC000"/>
                </a:solidFill>
                <a:effectLst>
                  <a:outerShdw blurRad="38100" dist="38100" dir="2700000" algn="tl">
                    <a:srgbClr val="000000">
                      <a:alpha val="43137"/>
                    </a:srgbClr>
                  </a:outerShdw>
                </a:effectLst>
              </a:rPr>
              <a:t>PMMA</a:t>
            </a:r>
          </a:p>
        </p:txBody>
      </p:sp>
      <p:sp>
        <p:nvSpPr>
          <p:cNvPr id="262" name="TextBox 261">
            <a:extLst>
              <a:ext uri="{FF2B5EF4-FFF2-40B4-BE49-F238E27FC236}">
                <a16:creationId xmlns:a16="http://schemas.microsoft.com/office/drawing/2014/main" xmlns="" id="{0A1FBF52-C581-4FFE-8181-C1004E18A24C}"/>
              </a:ext>
            </a:extLst>
          </p:cNvPr>
          <p:cNvSpPr txBox="1"/>
          <p:nvPr/>
        </p:nvSpPr>
        <p:spPr>
          <a:xfrm>
            <a:off x="17631693" y="12797722"/>
            <a:ext cx="767229" cy="307777"/>
          </a:xfrm>
          <a:prstGeom prst="rect">
            <a:avLst/>
          </a:prstGeom>
          <a:noFill/>
        </p:spPr>
        <p:txBody>
          <a:bodyPr wrap="square" rtlCol="0">
            <a:spAutoFit/>
          </a:bodyPr>
          <a:lstStyle/>
          <a:p>
            <a:r>
              <a:rPr lang="en-US" sz="1400" dirty="0">
                <a:solidFill>
                  <a:srgbClr val="FFC000"/>
                </a:solidFill>
                <a:effectLst>
                  <a:outerShdw blurRad="38100" dist="38100" dir="2700000" algn="tl">
                    <a:srgbClr val="000000">
                      <a:alpha val="43137"/>
                    </a:srgbClr>
                  </a:outerShdw>
                </a:effectLst>
              </a:rPr>
              <a:t>PMMA</a:t>
            </a:r>
          </a:p>
        </p:txBody>
      </p:sp>
      <p:sp>
        <p:nvSpPr>
          <p:cNvPr id="263" name="TextBox 262">
            <a:extLst>
              <a:ext uri="{FF2B5EF4-FFF2-40B4-BE49-F238E27FC236}">
                <a16:creationId xmlns:a16="http://schemas.microsoft.com/office/drawing/2014/main" xmlns="" id="{1D04BC63-4BCA-4112-AEB8-91B838EEC557}"/>
              </a:ext>
            </a:extLst>
          </p:cNvPr>
          <p:cNvSpPr txBox="1"/>
          <p:nvPr/>
        </p:nvSpPr>
        <p:spPr>
          <a:xfrm>
            <a:off x="14265103" y="13472147"/>
            <a:ext cx="705006" cy="307777"/>
          </a:xfrm>
          <a:prstGeom prst="rect">
            <a:avLst/>
          </a:prstGeom>
          <a:noFill/>
        </p:spPr>
        <p:txBody>
          <a:bodyPr wrap="square" rtlCol="0">
            <a:spAutoFit/>
          </a:bodyPr>
          <a:lstStyle/>
          <a:p>
            <a:r>
              <a:rPr lang="en-US" sz="1400" dirty="0">
                <a:solidFill>
                  <a:srgbClr val="00B0F0"/>
                </a:solidFill>
                <a:effectLst>
                  <a:outerShdw blurRad="38100" dist="38100" dir="2700000" algn="tl">
                    <a:srgbClr val="000000">
                      <a:alpha val="43137"/>
                    </a:srgbClr>
                  </a:outerShdw>
                </a:effectLst>
              </a:rPr>
              <a:t>Water</a:t>
            </a:r>
          </a:p>
        </p:txBody>
      </p:sp>
      <p:sp>
        <p:nvSpPr>
          <p:cNvPr id="264" name="TextBox 263">
            <a:extLst>
              <a:ext uri="{FF2B5EF4-FFF2-40B4-BE49-F238E27FC236}">
                <a16:creationId xmlns:a16="http://schemas.microsoft.com/office/drawing/2014/main" xmlns="" id="{A88DD637-75C5-400A-9238-85A66E5ADEF1}"/>
              </a:ext>
            </a:extLst>
          </p:cNvPr>
          <p:cNvSpPr txBox="1"/>
          <p:nvPr/>
        </p:nvSpPr>
        <p:spPr>
          <a:xfrm>
            <a:off x="17641915" y="13495502"/>
            <a:ext cx="705006" cy="307777"/>
          </a:xfrm>
          <a:prstGeom prst="rect">
            <a:avLst/>
          </a:prstGeom>
          <a:noFill/>
        </p:spPr>
        <p:txBody>
          <a:bodyPr wrap="square" rtlCol="0">
            <a:spAutoFit/>
          </a:bodyPr>
          <a:lstStyle/>
          <a:p>
            <a:r>
              <a:rPr lang="en-US" sz="1400" dirty="0">
                <a:solidFill>
                  <a:srgbClr val="00B0F0"/>
                </a:solidFill>
                <a:effectLst>
                  <a:outerShdw blurRad="38100" dist="38100" dir="2700000" algn="tl">
                    <a:srgbClr val="000000">
                      <a:alpha val="43137"/>
                    </a:srgbClr>
                  </a:outerShdw>
                </a:effectLst>
              </a:rPr>
              <a:t>Water</a:t>
            </a:r>
          </a:p>
        </p:txBody>
      </p:sp>
      <p:sp>
        <p:nvSpPr>
          <p:cNvPr id="266" name="TextBox 265">
            <a:extLst>
              <a:ext uri="{FF2B5EF4-FFF2-40B4-BE49-F238E27FC236}">
                <a16:creationId xmlns:a16="http://schemas.microsoft.com/office/drawing/2014/main" xmlns="" id="{9257B077-A5B6-476D-8A0C-4C1584001BA6}"/>
              </a:ext>
            </a:extLst>
          </p:cNvPr>
          <p:cNvSpPr txBox="1"/>
          <p:nvPr/>
        </p:nvSpPr>
        <p:spPr>
          <a:xfrm>
            <a:off x="14265103" y="14001651"/>
            <a:ext cx="1228522" cy="307777"/>
          </a:xfrm>
          <a:prstGeom prst="rect">
            <a:avLst/>
          </a:prstGeom>
          <a:noFill/>
        </p:spPr>
        <p:txBody>
          <a:bodyPr wrap="square" rtlCol="0">
            <a:spAutoFit/>
          </a:bodyPr>
          <a:lstStyle/>
          <a:p>
            <a:r>
              <a:rPr lang="en-US" sz="1400" dirty="0">
                <a:solidFill>
                  <a:srgbClr val="00B050"/>
                </a:solidFill>
                <a:effectLst>
                  <a:outerShdw blurRad="38100" dist="38100" dir="2700000" algn="tl">
                    <a:srgbClr val="000000">
                      <a:alpha val="43137"/>
                    </a:srgbClr>
                  </a:outerShdw>
                </a:effectLst>
              </a:rPr>
              <a:t>Polyethylene</a:t>
            </a:r>
          </a:p>
        </p:txBody>
      </p:sp>
      <p:sp>
        <p:nvSpPr>
          <p:cNvPr id="267" name="TextBox 266">
            <a:extLst>
              <a:ext uri="{FF2B5EF4-FFF2-40B4-BE49-F238E27FC236}">
                <a16:creationId xmlns:a16="http://schemas.microsoft.com/office/drawing/2014/main" xmlns="" id="{219A1742-8EC9-4D9D-B621-3EC44D70A3AB}"/>
              </a:ext>
            </a:extLst>
          </p:cNvPr>
          <p:cNvSpPr txBox="1"/>
          <p:nvPr/>
        </p:nvSpPr>
        <p:spPr>
          <a:xfrm>
            <a:off x="17605456" y="14020252"/>
            <a:ext cx="1228522" cy="307777"/>
          </a:xfrm>
          <a:prstGeom prst="rect">
            <a:avLst/>
          </a:prstGeom>
          <a:noFill/>
        </p:spPr>
        <p:txBody>
          <a:bodyPr wrap="square" rtlCol="0">
            <a:spAutoFit/>
          </a:bodyPr>
          <a:lstStyle/>
          <a:p>
            <a:r>
              <a:rPr lang="en-US" sz="1400" dirty="0">
                <a:solidFill>
                  <a:srgbClr val="00B050"/>
                </a:solidFill>
                <a:effectLst>
                  <a:outerShdw blurRad="38100" dist="38100" dir="2700000" algn="tl">
                    <a:srgbClr val="000000">
                      <a:alpha val="43137"/>
                    </a:srgbClr>
                  </a:outerShdw>
                </a:effectLst>
              </a:rPr>
              <a:t>Polyethylene</a:t>
            </a:r>
          </a:p>
        </p:txBody>
      </p:sp>
      <p:sp>
        <p:nvSpPr>
          <p:cNvPr id="227" name="TextBox 226">
            <a:extLst>
              <a:ext uri="{FF2B5EF4-FFF2-40B4-BE49-F238E27FC236}">
                <a16:creationId xmlns:a16="http://schemas.microsoft.com/office/drawing/2014/main" xmlns="" id="{1A48B740-330E-4637-905D-1829E884BB0A}"/>
              </a:ext>
            </a:extLst>
          </p:cNvPr>
          <p:cNvSpPr txBox="1"/>
          <p:nvPr/>
        </p:nvSpPr>
        <p:spPr>
          <a:xfrm>
            <a:off x="9353161" y="11730043"/>
            <a:ext cx="710961" cy="400110"/>
          </a:xfrm>
          <a:prstGeom prst="rect">
            <a:avLst/>
          </a:prstGeom>
          <a:noFill/>
        </p:spPr>
        <p:txBody>
          <a:bodyPr wrap="square" rtlCol="0">
            <a:spAutoFit/>
          </a:bodyPr>
          <a:lstStyle/>
          <a:p>
            <a:r>
              <a:rPr lang="en-US" sz="1000" b="1" dirty="0">
                <a:solidFill>
                  <a:schemeClr val="bg1"/>
                </a:solidFill>
              </a:rPr>
              <a:t>120 kV</a:t>
            </a:r>
          </a:p>
          <a:p>
            <a:r>
              <a:rPr lang="en-US" sz="1000" b="1" dirty="0">
                <a:solidFill>
                  <a:schemeClr val="bg1"/>
                </a:solidFill>
              </a:rPr>
              <a:t>D = 13 cm</a:t>
            </a:r>
          </a:p>
        </p:txBody>
      </p:sp>
      <p:sp>
        <p:nvSpPr>
          <p:cNvPr id="230" name="TextBox 229">
            <a:extLst>
              <a:ext uri="{FF2B5EF4-FFF2-40B4-BE49-F238E27FC236}">
                <a16:creationId xmlns:a16="http://schemas.microsoft.com/office/drawing/2014/main" xmlns="" id="{1A48B740-330E-4637-905D-1829E884BB0A}"/>
              </a:ext>
            </a:extLst>
          </p:cNvPr>
          <p:cNvSpPr txBox="1"/>
          <p:nvPr/>
        </p:nvSpPr>
        <p:spPr>
          <a:xfrm>
            <a:off x="11429827" y="11730043"/>
            <a:ext cx="710961" cy="400110"/>
          </a:xfrm>
          <a:prstGeom prst="rect">
            <a:avLst/>
          </a:prstGeom>
          <a:noFill/>
        </p:spPr>
        <p:txBody>
          <a:bodyPr wrap="square" rtlCol="0">
            <a:spAutoFit/>
          </a:bodyPr>
          <a:lstStyle/>
          <a:p>
            <a:r>
              <a:rPr lang="en-US" sz="1000" b="1" dirty="0">
                <a:solidFill>
                  <a:schemeClr val="bg1"/>
                </a:solidFill>
              </a:rPr>
              <a:t>140 kV</a:t>
            </a:r>
          </a:p>
          <a:p>
            <a:r>
              <a:rPr lang="en-US" sz="1000" b="1" dirty="0">
                <a:solidFill>
                  <a:schemeClr val="bg1"/>
                </a:solidFill>
              </a:rPr>
              <a:t>D = 13 cm</a:t>
            </a:r>
          </a:p>
        </p:txBody>
      </p:sp>
      <p:sp>
        <p:nvSpPr>
          <p:cNvPr id="265" name="TextBox 264">
            <a:extLst>
              <a:ext uri="{FF2B5EF4-FFF2-40B4-BE49-F238E27FC236}">
                <a16:creationId xmlns:a16="http://schemas.microsoft.com/office/drawing/2014/main" xmlns="" id="{3D5E2A42-1035-411B-938C-69CDEE6E8DBD}"/>
              </a:ext>
            </a:extLst>
          </p:cNvPr>
          <p:cNvSpPr txBox="1"/>
          <p:nvPr/>
        </p:nvSpPr>
        <p:spPr>
          <a:xfrm>
            <a:off x="9378508" y="9559716"/>
            <a:ext cx="754391" cy="400110"/>
          </a:xfrm>
          <a:prstGeom prst="rect">
            <a:avLst/>
          </a:prstGeom>
          <a:noFill/>
        </p:spPr>
        <p:txBody>
          <a:bodyPr wrap="square" rtlCol="0">
            <a:spAutoFit/>
          </a:bodyPr>
          <a:lstStyle/>
          <a:p>
            <a:r>
              <a:rPr lang="en-US" sz="1000" b="1" dirty="0">
                <a:solidFill>
                  <a:schemeClr val="bg1"/>
                </a:solidFill>
              </a:rPr>
              <a:t>120 kV</a:t>
            </a:r>
          </a:p>
          <a:p>
            <a:r>
              <a:rPr lang="en-US" sz="1000" b="1" dirty="0">
                <a:solidFill>
                  <a:schemeClr val="bg1"/>
                </a:solidFill>
              </a:rPr>
              <a:t>D = 16 cm</a:t>
            </a:r>
          </a:p>
        </p:txBody>
      </p:sp>
      <p:sp>
        <p:nvSpPr>
          <p:cNvPr id="269" name="TextBox 268">
            <a:extLst>
              <a:ext uri="{FF2B5EF4-FFF2-40B4-BE49-F238E27FC236}">
                <a16:creationId xmlns:a16="http://schemas.microsoft.com/office/drawing/2014/main" xmlns="" id="{3D5E2A42-1035-411B-938C-69CDEE6E8DBD}"/>
              </a:ext>
            </a:extLst>
          </p:cNvPr>
          <p:cNvSpPr txBox="1"/>
          <p:nvPr/>
        </p:nvSpPr>
        <p:spPr>
          <a:xfrm>
            <a:off x="11461608" y="9551295"/>
            <a:ext cx="754391" cy="400110"/>
          </a:xfrm>
          <a:prstGeom prst="rect">
            <a:avLst/>
          </a:prstGeom>
          <a:noFill/>
        </p:spPr>
        <p:txBody>
          <a:bodyPr wrap="square" rtlCol="0">
            <a:spAutoFit/>
          </a:bodyPr>
          <a:lstStyle/>
          <a:p>
            <a:r>
              <a:rPr lang="en-US" sz="1000" b="1" dirty="0">
                <a:solidFill>
                  <a:schemeClr val="bg1"/>
                </a:solidFill>
              </a:rPr>
              <a:t>140 kV</a:t>
            </a:r>
          </a:p>
          <a:p>
            <a:r>
              <a:rPr lang="en-US" sz="1000" b="1" dirty="0">
                <a:solidFill>
                  <a:schemeClr val="bg1"/>
                </a:solidFill>
              </a:rPr>
              <a:t>D = 16 cm</a:t>
            </a:r>
          </a:p>
        </p:txBody>
      </p:sp>
      <p:sp>
        <p:nvSpPr>
          <p:cNvPr id="270" name="TextBox 269">
            <a:extLst>
              <a:ext uri="{FF2B5EF4-FFF2-40B4-BE49-F238E27FC236}">
                <a16:creationId xmlns:a16="http://schemas.microsoft.com/office/drawing/2014/main" xmlns="" id="{5E41C684-6537-4651-95B8-3174A1EF59D9}"/>
              </a:ext>
            </a:extLst>
          </p:cNvPr>
          <p:cNvSpPr txBox="1"/>
          <p:nvPr/>
        </p:nvSpPr>
        <p:spPr>
          <a:xfrm>
            <a:off x="9385190" y="7415954"/>
            <a:ext cx="710961" cy="400110"/>
          </a:xfrm>
          <a:prstGeom prst="rect">
            <a:avLst/>
          </a:prstGeom>
          <a:noFill/>
        </p:spPr>
        <p:txBody>
          <a:bodyPr wrap="square" rtlCol="0">
            <a:spAutoFit/>
          </a:bodyPr>
          <a:lstStyle/>
          <a:p>
            <a:r>
              <a:rPr lang="en-US" sz="1000" b="1" dirty="0">
                <a:solidFill>
                  <a:schemeClr val="bg1"/>
                </a:solidFill>
              </a:rPr>
              <a:t>120 kV</a:t>
            </a:r>
          </a:p>
          <a:p>
            <a:r>
              <a:rPr lang="en-US" sz="1000" b="1" dirty="0">
                <a:solidFill>
                  <a:schemeClr val="bg1"/>
                </a:solidFill>
              </a:rPr>
              <a:t>D = 20 cm</a:t>
            </a:r>
          </a:p>
        </p:txBody>
      </p:sp>
      <p:sp>
        <p:nvSpPr>
          <p:cNvPr id="271" name="TextBox 270">
            <a:extLst>
              <a:ext uri="{FF2B5EF4-FFF2-40B4-BE49-F238E27FC236}">
                <a16:creationId xmlns:a16="http://schemas.microsoft.com/office/drawing/2014/main" xmlns="" id="{5E41C684-6537-4651-95B8-3174A1EF59D9}"/>
              </a:ext>
            </a:extLst>
          </p:cNvPr>
          <p:cNvSpPr txBox="1"/>
          <p:nvPr/>
        </p:nvSpPr>
        <p:spPr>
          <a:xfrm>
            <a:off x="11434451" y="7408777"/>
            <a:ext cx="710961" cy="400110"/>
          </a:xfrm>
          <a:prstGeom prst="rect">
            <a:avLst/>
          </a:prstGeom>
          <a:noFill/>
        </p:spPr>
        <p:txBody>
          <a:bodyPr wrap="square" rtlCol="0">
            <a:spAutoFit/>
          </a:bodyPr>
          <a:lstStyle/>
          <a:p>
            <a:r>
              <a:rPr lang="en-US" sz="1000" b="1" dirty="0">
                <a:solidFill>
                  <a:schemeClr val="bg1"/>
                </a:solidFill>
              </a:rPr>
              <a:t>140 kV</a:t>
            </a:r>
          </a:p>
          <a:p>
            <a:r>
              <a:rPr lang="en-US" sz="1000" b="1" dirty="0">
                <a:solidFill>
                  <a:schemeClr val="bg1"/>
                </a:solidFill>
              </a:rPr>
              <a:t>D = 20 cm</a:t>
            </a:r>
          </a:p>
        </p:txBody>
      </p:sp>
      <p:sp>
        <p:nvSpPr>
          <p:cNvPr id="272" name="TextBox 271">
            <a:extLst>
              <a:ext uri="{FF2B5EF4-FFF2-40B4-BE49-F238E27FC236}">
                <a16:creationId xmlns:a16="http://schemas.microsoft.com/office/drawing/2014/main" xmlns="" id="{B6FADDB4-B020-45DF-9B35-86DCF7171DA4}"/>
              </a:ext>
            </a:extLst>
          </p:cNvPr>
          <p:cNvSpPr txBox="1"/>
          <p:nvPr/>
        </p:nvSpPr>
        <p:spPr>
          <a:xfrm>
            <a:off x="9406413" y="5309762"/>
            <a:ext cx="791231" cy="400110"/>
          </a:xfrm>
          <a:prstGeom prst="rect">
            <a:avLst/>
          </a:prstGeom>
          <a:noFill/>
        </p:spPr>
        <p:txBody>
          <a:bodyPr wrap="square" rtlCol="0">
            <a:spAutoFit/>
          </a:bodyPr>
          <a:lstStyle/>
          <a:p>
            <a:r>
              <a:rPr lang="en-US" sz="1000" b="1" dirty="0">
                <a:solidFill>
                  <a:schemeClr val="bg1"/>
                </a:solidFill>
              </a:rPr>
              <a:t>120 kV</a:t>
            </a:r>
          </a:p>
          <a:p>
            <a:r>
              <a:rPr lang="en-US" sz="1000" b="1" dirty="0">
                <a:solidFill>
                  <a:schemeClr val="bg1"/>
                </a:solidFill>
              </a:rPr>
              <a:t>D = 25 cm</a:t>
            </a:r>
          </a:p>
        </p:txBody>
      </p:sp>
      <p:sp>
        <p:nvSpPr>
          <p:cNvPr id="273" name="TextBox 272">
            <a:extLst>
              <a:ext uri="{FF2B5EF4-FFF2-40B4-BE49-F238E27FC236}">
                <a16:creationId xmlns:a16="http://schemas.microsoft.com/office/drawing/2014/main" xmlns="" id="{B6FADDB4-B020-45DF-9B35-86DCF7171DA4}"/>
              </a:ext>
            </a:extLst>
          </p:cNvPr>
          <p:cNvSpPr txBox="1"/>
          <p:nvPr/>
        </p:nvSpPr>
        <p:spPr>
          <a:xfrm>
            <a:off x="11481697" y="5315560"/>
            <a:ext cx="795272" cy="400110"/>
          </a:xfrm>
          <a:prstGeom prst="rect">
            <a:avLst/>
          </a:prstGeom>
          <a:noFill/>
        </p:spPr>
        <p:txBody>
          <a:bodyPr wrap="square" rtlCol="0">
            <a:spAutoFit/>
          </a:bodyPr>
          <a:lstStyle/>
          <a:p>
            <a:r>
              <a:rPr lang="en-US" sz="1000" b="1" dirty="0">
                <a:solidFill>
                  <a:schemeClr val="bg1"/>
                </a:solidFill>
              </a:rPr>
              <a:t>140 kV</a:t>
            </a:r>
          </a:p>
          <a:p>
            <a:r>
              <a:rPr lang="en-US" sz="1000" b="1" dirty="0">
                <a:solidFill>
                  <a:schemeClr val="bg1"/>
                </a:solidFill>
              </a:rPr>
              <a:t>D = 25 cm</a:t>
            </a:r>
          </a:p>
        </p:txBody>
      </p:sp>
      <p:sp>
        <p:nvSpPr>
          <p:cNvPr id="274" name="TextBox 273">
            <a:extLst>
              <a:ext uri="{FF2B5EF4-FFF2-40B4-BE49-F238E27FC236}">
                <a16:creationId xmlns:a16="http://schemas.microsoft.com/office/drawing/2014/main" xmlns="" id="{19C1D25D-FD70-479D-88F1-8DCD12CBEDDC}"/>
              </a:ext>
            </a:extLst>
          </p:cNvPr>
          <p:cNvSpPr txBox="1"/>
          <p:nvPr/>
        </p:nvSpPr>
        <p:spPr>
          <a:xfrm>
            <a:off x="9383172" y="3121675"/>
            <a:ext cx="815199" cy="400110"/>
          </a:xfrm>
          <a:prstGeom prst="rect">
            <a:avLst/>
          </a:prstGeom>
          <a:noFill/>
        </p:spPr>
        <p:txBody>
          <a:bodyPr wrap="square" rtlCol="0">
            <a:spAutoFit/>
          </a:bodyPr>
          <a:lstStyle/>
          <a:p>
            <a:r>
              <a:rPr lang="en-US" sz="1000" b="1" dirty="0">
                <a:solidFill>
                  <a:schemeClr val="bg1"/>
                </a:solidFill>
              </a:rPr>
              <a:t>120 kV</a:t>
            </a:r>
          </a:p>
          <a:p>
            <a:r>
              <a:rPr lang="en-US" sz="1000" b="1" dirty="0">
                <a:solidFill>
                  <a:schemeClr val="bg1"/>
                </a:solidFill>
              </a:rPr>
              <a:t>D = 32 cm</a:t>
            </a:r>
          </a:p>
        </p:txBody>
      </p:sp>
      <p:sp>
        <p:nvSpPr>
          <p:cNvPr id="275" name="TextBox 274">
            <a:extLst>
              <a:ext uri="{FF2B5EF4-FFF2-40B4-BE49-F238E27FC236}">
                <a16:creationId xmlns:a16="http://schemas.microsoft.com/office/drawing/2014/main" xmlns="" id="{19C1D25D-FD70-479D-88F1-8DCD12CBEDDC}"/>
              </a:ext>
            </a:extLst>
          </p:cNvPr>
          <p:cNvSpPr txBox="1"/>
          <p:nvPr/>
        </p:nvSpPr>
        <p:spPr>
          <a:xfrm>
            <a:off x="11475775" y="3129563"/>
            <a:ext cx="815199" cy="400110"/>
          </a:xfrm>
          <a:prstGeom prst="rect">
            <a:avLst/>
          </a:prstGeom>
          <a:noFill/>
        </p:spPr>
        <p:txBody>
          <a:bodyPr wrap="square" rtlCol="0">
            <a:spAutoFit/>
          </a:bodyPr>
          <a:lstStyle/>
          <a:p>
            <a:r>
              <a:rPr lang="en-US" sz="1000" b="1" dirty="0">
                <a:solidFill>
                  <a:schemeClr val="bg1"/>
                </a:solidFill>
              </a:rPr>
              <a:t>140 kV</a:t>
            </a:r>
          </a:p>
          <a:p>
            <a:r>
              <a:rPr lang="en-US" sz="1000" b="1" dirty="0">
                <a:solidFill>
                  <a:schemeClr val="bg1"/>
                </a:solidFill>
              </a:rPr>
              <a:t>D = 32 cm</a:t>
            </a:r>
          </a:p>
        </p:txBody>
      </p:sp>
      <p:sp>
        <p:nvSpPr>
          <p:cNvPr id="2" name="Text Placeholder 1"/>
          <p:cNvSpPr>
            <a:spLocks noGrp="1"/>
          </p:cNvSpPr>
          <p:nvPr>
            <p:ph type="body" sz="quarter" idx="122"/>
          </p:nvPr>
        </p:nvSpPr>
        <p:spPr/>
        <p:txBody>
          <a:bodyPr/>
          <a:lstStyle/>
          <a:p>
            <a:endParaRPr lang="en-US"/>
          </a:p>
        </p:txBody>
      </p:sp>
      <p:sp>
        <p:nvSpPr>
          <p:cNvPr id="21" name="Rectangle 20"/>
          <p:cNvSpPr/>
          <p:nvPr/>
        </p:nvSpPr>
        <p:spPr>
          <a:xfrm>
            <a:off x="13869442" y="14913497"/>
            <a:ext cx="3664936" cy="961802"/>
          </a:xfrm>
          <a:prstGeom prst="rect">
            <a:avLst/>
          </a:prstGeom>
          <a:ln>
            <a:noFill/>
          </a:ln>
        </p:spPr>
        <p:txBody>
          <a:bodyPr wrap="square">
            <a:spAutoFit/>
          </a:bodyPr>
          <a:lstStyle/>
          <a:p>
            <a:pPr algn="ctr">
              <a:spcBef>
                <a:spcPts val="300"/>
              </a:spcBef>
              <a:spcAft>
                <a:spcPts val="300"/>
              </a:spcAft>
            </a:pPr>
            <a:r>
              <a:rPr lang="en-US" sz="1800" b="1" dirty="0">
                <a:solidFill>
                  <a:prstClr val="black"/>
                </a:solidFill>
                <a:latin typeface="Trebuchet MS" pitchFamily="34" charset="0"/>
              </a:rPr>
              <a:t>Figure 3. CT calibration.</a:t>
            </a:r>
          </a:p>
          <a:p>
            <a:r>
              <a:rPr lang="en-US" sz="1800" b="1" dirty="0">
                <a:solidFill>
                  <a:prstClr val="black"/>
                </a:solidFill>
                <a:latin typeface="Trebuchet MS" pitchFamily="34" charset="0"/>
              </a:rPr>
              <a:t> </a:t>
            </a:r>
            <a:r>
              <a:rPr lang="en-US" sz="1800" dirty="0">
                <a:solidFill>
                  <a:prstClr val="black"/>
                </a:solidFill>
                <a:latin typeface="Trebuchet MS" pitchFamily="34" charset="0"/>
              </a:rPr>
              <a:t>HU values </a:t>
            </a:r>
            <a:r>
              <a:rPr lang="en-US" sz="1800" dirty="0" smtClean="0">
                <a:solidFill>
                  <a:prstClr val="black"/>
                </a:solidFill>
                <a:latin typeface="Trebuchet MS" pitchFamily="34" charset="0"/>
              </a:rPr>
              <a:t>were stable </a:t>
            </a:r>
            <a:r>
              <a:rPr lang="en-US" sz="1800" dirty="0">
                <a:solidFill>
                  <a:prstClr val="black"/>
                </a:solidFill>
                <a:latin typeface="Trebuchet MS" pitchFamily="34" charset="0"/>
              </a:rPr>
              <a:t>within </a:t>
            </a:r>
            <a:endParaRPr lang="en-US" sz="1800" dirty="0" smtClean="0">
              <a:solidFill>
                <a:prstClr val="black"/>
              </a:solidFill>
              <a:latin typeface="Trebuchet MS" pitchFamily="34" charset="0"/>
            </a:endParaRPr>
          </a:p>
          <a:p>
            <a:r>
              <a:rPr lang="en-US" sz="1800" dirty="0" smtClean="0">
                <a:solidFill>
                  <a:prstClr val="black"/>
                </a:solidFill>
                <a:latin typeface="Trebuchet MS" pitchFamily="34" charset="0"/>
              </a:rPr>
              <a:t>5 </a:t>
            </a:r>
            <a:r>
              <a:rPr lang="en-US" sz="1800" dirty="0">
                <a:solidFill>
                  <a:prstClr val="black"/>
                </a:solidFill>
                <a:latin typeface="Trebuchet MS" pitchFamily="34" charset="0"/>
              </a:rPr>
              <a:t>HU over 6 years </a:t>
            </a:r>
            <a:r>
              <a:rPr lang="en-US" sz="1800" dirty="0" smtClean="0">
                <a:solidFill>
                  <a:prstClr val="black"/>
                </a:solidFill>
                <a:latin typeface="Trebuchet MS" pitchFamily="34" charset="0"/>
              </a:rPr>
              <a:t>and 7 </a:t>
            </a:r>
            <a:r>
              <a:rPr lang="en-US" sz="1800" dirty="0">
                <a:solidFill>
                  <a:prstClr val="black"/>
                </a:solidFill>
                <a:latin typeface="Trebuchet MS" pitchFamily="34" charset="0"/>
              </a:rPr>
              <a:t>scanners.</a:t>
            </a:r>
            <a:endParaRPr lang="en-US" sz="5400" dirty="0"/>
          </a:p>
        </p:txBody>
      </p:sp>
      <p:sp>
        <p:nvSpPr>
          <p:cNvPr id="175" name="Text Placeholder 174"/>
          <p:cNvSpPr>
            <a:spLocks noGrp="1"/>
          </p:cNvSpPr>
          <p:nvPr>
            <p:ph type="body" sz="quarter" idx="21"/>
          </p:nvPr>
        </p:nvSpPr>
        <p:spPr>
          <a:xfrm>
            <a:off x="7277480" y="13755106"/>
            <a:ext cx="6287795" cy="2282809"/>
          </a:xfrm>
          <a:noFill/>
          <a:ln>
            <a:noFill/>
          </a:ln>
        </p:spPr>
        <p:txBody>
          <a:bodyPr/>
          <a:lstStyle/>
          <a:p>
            <a:pPr>
              <a:spcAft>
                <a:spcPts val="600"/>
              </a:spcAft>
            </a:pPr>
            <a:r>
              <a:rPr lang="en-US" sz="1800" b="1" dirty="0"/>
              <a:t>Figure 1.  CT phantoms of 5 diameters (surrogate for patient size) </a:t>
            </a:r>
            <a:r>
              <a:rPr lang="en-US" sz="1800" b="1" dirty="0" smtClean="0"/>
              <a:t>were </a:t>
            </a:r>
            <a:r>
              <a:rPr lang="en-US" sz="1800" b="1" dirty="0"/>
              <a:t>scanned at 3 </a:t>
            </a:r>
            <a:r>
              <a:rPr lang="en-US" sz="1800" b="1" dirty="0" err="1"/>
              <a:t>kVs</a:t>
            </a:r>
            <a:r>
              <a:rPr lang="en-US" sz="1800" b="1" dirty="0"/>
              <a:t> to assess influence on HU.  </a:t>
            </a:r>
            <a:r>
              <a:rPr lang="en-US" sz="1800" dirty="0" smtClean="0"/>
              <a:t>HU </a:t>
            </a:r>
            <a:r>
              <a:rPr lang="en-US" sz="1800" dirty="0"/>
              <a:t>mean (and  standard deviation) were obtained from regions of interest at the positions indicated. </a:t>
            </a:r>
            <a:r>
              <a:rPr lang="en-US" sz="1800" i="1" dirty="0"/>
              <a:t>Note: </a:t>
            </a:r>
          </a:p>
          <a:p>
            <a:pPr>
              <a:spcBef>
                <a:spcPts val="0"/>
              </a:spcBef>
              <a:spcAft>
                <a:spcPts val="200"/>
              </a:spcAft>
            </a:pPr>
            <a:r>
              <a:rPr lang="en-US" sz="1600" dirty="0"/>
              <a:t>(1) HU mean modestly decreased with decreasing diameters; </a:t>
            </a:r>
          </a:p>
          <a:p>
            <a:pPr>
              <a:spcBef>
                <a:spcPts val="0"/>
              </a:spcBef>
              <a:spcAft>
                <a:spcPts val="200"/>
              </a:spcAft>
            </a:pPr>
            <a:r>
              <a:rPr lang="en-US" sz="1600" dirty="0"/>
              <a:t>(2) HU mean prominently increased with increasing kV;</a:t>
            </a:r>
          </a:p>
          <a:p>
            <a:pPr>
              <a:spcBef>
                <a:spcPts val="0"/>
              </a:spcBef>
              <a:spcAft>
                <a:spcPts val="200"/>
              </a:spcAft>
            </a:pPr>
            <a:r>
              <a:rPr lang="en-US" sz="1600" dirty="0"/>
              <a:t>(3) HU SD prominently increased with diameter.</a:t>
            </a:r>
          </a:p>
          <a:p>
            <a:pPr lvl="0"/>
            <a:endParaRPr lang="en-US" sz="100" dirty="0"/>
          </a:p>
        </p:txBody>
      </p:sp>
      <p:sp>
        <p:nvSpPr>
          <p:cNvPr id="187" name="Rectangle 186"/>
          <p:cNvSpPr/>
          <p:nvPr/>
        </p:nvSpPr>
        <p:spPr>
          <a:xfrm>
            <a:off x="13935940" y="10144886"/>
            <a:ext cx="6218588" cy="646331"/>
          </a:xfrm>
          <a:prstGeom prst="rect">
            <a:avLst/>
          </a:prstGeom>
          <a:ln>
            <a:noFill/>
          </a:ln>
        </p:spPr>
        <p:txBody>
          <a:bodyPr wrap="square">
            <a:spAutoFit/>
          </a:bodyPr>
          <a:lstStyle/>
          <a:p>
            <a:pPr algn="ctr">
              <a:spcBef>
                <a:spcPts val="300"/>
              </a:spcBef>
              <a:spcAft>
                <a:spcPts val="300"/>
              </a:spcAft>
            </a:pPr>
            <a:r>
              <a:rPr lang="en-US" sz="1800" b="1" dirty="0">
                <a:solidFill>
                  <a:prstClr val="black"/>
                </a:solidFill>
                <a:latin typeface="Trebuchet MS" pitchFamily="34" charset="0"/>
              </a:rPr>
              <a:t>Figure 2.  The % CV was smaller for changes object diameter (A) than for changes in kV (B). </a:t>
            </a:r>
          </a:p>
        </p:txBody>
      </p:sp>
      <p:pic>
        <p:nvPicPr>
          <p:cNvPr id="15" name="Picture 14">
            <a:extLst>
              <a:ext uri="{FF2B5EF4-FFF2-40B4-BE49-F238E27FC236}">
                <a16:creationId xmlns:a16="http://schemas.microsoft.com/office/drawing/2014/main" xmlns="" id="{CFE01417-3C82-4359-9E1B-5CF6427BE922}"/>
              </a:ext>
            </a:extLst>
          </p:cNvPr>
          <p:cNvPicPr>
            <a:picLocks noChangeAspect="1"/>
          </p:cNvPicPr>
          <p:nvPr/>
        </p:nvPicPr>
        <p:blipFill rotWithShape="1">
          <a:blip r:embed="rId13"/>
          <a:srcRect l="816" r="2317" b="5650"/>
          <a:stretch/>
        </p:blipFill>
        <p:spPr>
          <a:xfrm>
            <a:off x="13951929" y="8319832"/>
            <a:ext cx="3093022" cy="1798857"/>
          </a:xfrm>
          <a:prstGeom prst="rect">
            <a:avLst/>
          </a:prstGeom>
        </p:spPr>
      </p:pic>
      <p:pic>
        <p:nvPicPr>
          <p:cNvPr id="19" name="Picture 18">
            <a:extLst>
              <a:ext uri="{FF2B5EF4-FFF2-40B4-BE49-F238E27FC236}">
                <a16:creationId xmlns:a16="http://schemas.microsoft.com/office/drawing/2014/main" xmlns="" id="{C5651E50-793E-443A-B6A2-B9812E371E67}"/>
              </a:ext>
            </a:extLst>
          </p:cNvPr>
          <p:cNvPicPr>
            <a:picLocks noChangeAspect="1"/>
          </p:cNvPicPr>
          <p:nvPr/>
        </p:nvPicPr>
        <p:blipFill rotWithShape="1">
          <a:blip r:embed="rId14"/>
          <a:srcRect l="1422" r="3408" b="5785"/>
          <a:stretch/>
        </p:blipFill>
        <p:spPr>
          <a:xfrm>
            <a:off x="17124349" y="8318409"/>
            <a:ext cx="3032641" cy="1790232"/>
          </a:xfrm>
          <a:prstGeom prst="rect">
            <a:avLst/>
          </a:prstGeom>
        </p:spPr>
      </p:pic>
      <p:sp>
        <p:nvSpPr>
          <p:cNvPr id="23" name="TextBox 22">
            <a:extLst>
              <a:ext uri="{FF2B5EF4-FFF2-40B4-BE49-F238E27FC236}">
                <a16:creationId xmlns:a16="http://schemas.microsoft.com/office/drawing/2014/main" xmlns="" id="{A7DAEE0A-B16C-4836-A6D5-55FF220F88C7}"/>
              </a:ext>
            </a:extLst>
          </p:cNvPr>
          <p:cNvSpPr txBox="1"/>
          <p:nvPr/>
        </p:nvSpPr>
        <p:spPr>
          <a:xfrm>
            <a:off x="13905796" y="10828817"/>
            <a:ext cx="6331466" cy="1754326"/>
          </a:xfrm>
          <a:prstGeom prst="rect">
            <a:avLst/>
          </a:prstGeom>
          <a:noFill/>
        </p:spPr>
        <p:txBody>
          <a:bodyPr wrap="square" rtlCol="0">
            <a:spAutoFit/>
          </a:bodyPr>
          <a:lstStyle/>
          <a:p>
            <a:r>
              <a:rPr lang="en-US" sz="1800" b="1" dirty="0">
                <a:latin typeface="Trebuchet MS" panose="020B0603020202020204" pitchFamily="34" charset="0"/>
              </a:rPr>
              <a:t>CT Scanner Calibration.  </a:t>
            </a:r>
            <a:r>
              <a:rPr lang="en-US" sz="1800" dirty="0">
                <a:latin typeface="Trebuchet MS" panose="020B0603020202020204" pitchFamily="34" charset="0"/>
              </a:rPr>
              <a:t>Data from the ACR phantom (20 cm diameter) on a single CT scanner shows HU values for PMMA (approximating trabecular bone attenuation), water, and polyethylene (approximating fat attenuation) were stable to &lt; 5 HU over 6 years (</a:t>
            </a:r>
            <a:r>
              <a:rPr lang="en-US" sz="1800" b="1" dirty="0">
                <a:latin typeface="Trebuchet MS" panose="020B0603020202020204" pitchFamily="34" charset="0"/>
              </a:rPr>
              <a:t>Fig. 3</a:t>
            </a:r>
            <a:r>
              <a:rPr lang="en-US" sz="1800" dirty="0" smtClean="0">
                <a:latin typeface="Trebuchet MS" panose="020B0603020202020204" pitchFamily="34" charset="0"/>
              </a:rPr>
              <a:t>). Reproducibility </a:t>
            </a:r>
            <a:r>
              <a:rPr lang="en-US" sz="1800" dirty="0">
                <a:latin typeface="Trebuchet MS" panose="020B0603020202020204" pitchFamily="34" charset="0"/>
              </a:rPr>
              <a:t>of 7 different CT scanners also was stable to within 5 HU</a:t>
            </a:r>
            <a:r>
              <a:rPr lang="en-US" sz="1800" dirty="0" smtClean="0">
                <a:latin typeface="Trebuchet MS" panose="020B0603020202020204" pitchFamily="34" charset="0"/>
              </a:rPr>
              <a:t>.</a:t>
            </a:r>
            <a:endParaRPr lang="en-US" sz="1800" dirty="0">
              <a:latin typeface="Trebuchet MS" panose="020B0603020202020204" pitchFamily="34" charset="0"/>
            </a:endParaRPr>
          </a:p>
        </p:txBody>
      </p:sp>
      <p:sp>
        <p:nvSpPr>
          <p:cNvPr id="29" name="Rectangle 28"/>
          <p:cNvSpPr/>
          <p:nvPr/>
        </p:nvSpPr>
        <p:spPr>
          <a:xfrm>
            <a:off x="13932027" y="8311998"/>
            <a:ext cx="330540" cy="369332"/>
          </a:xfrm>
          <a:prstGeom prst="rect">
            <a:avLst/>
          </a:prstGeom>
        </p:spPr>
        <p:txBody>
          <a:bodyPr wrap="none">
            <a:spAutoFit/>
          </a:bodyPr>
          <a:lstStyle/>
          <a:p>
            <a:r>
              <a:rPr lang="en-US" sz="1800" b="1" dirty="0" smtClean="0">
                <a:solidFill>
                  <a:prstClr val="black"/>
                </a:solidFill>
                <a:latin typeface="Trebuchet MS" pitchFamily="34" charset="0"/>
              </a:rPr>
              <a:t>A</a:t>
            </a:r>
            <a:endParaRPr lang="en-US" dirty="0"/>
          </a:p>
        </p:txBody>
      </p:sp>
      <p:sp>
        <p:nvSpPr>
          <p:cNvPr id="184" name="Rectangle 183"/>
          <p:cNvSpPr/>
          <p:nvPr/>
        </p:nvSpPr>
        <p:spPr>
          <a:xfrm>
            <a:off x="17124349" y="8330124"/>
            <a:ext cx="322524" cy="369332"/>
          </a:xfrm>
          <a:prstGeom prst="rect">
            <a:avLst/>
          </a:prstGeom>
        </p:spPr>
        <p:txBody>
          <a:bodyPr wrap="none">
            <a:spAutoFit/>
          </a:bodyPr>
          <a:lstStyle/>
          <a:p>
            <a:r>
              <a:rPr lang="en-US" sz="1800" b="1" dirty="0" smtClean="0">
                <a:solidFill>
                  <a:prstClr val="black"/>
                </a:solidFill>
                <a:latin typeface="Trebuchet MS" pitchFamily="34" charset="0"/>
              </a:rPr>
              <a:t>B</a:t>
            </a:r>
            <a:endParaRPr lang="en-US" dirty="0"/>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15538</TotalTime>
  <Words>1665</Words>
  <Application>Microsoft Office PowerPoint</Application>
  <PresentationFormat>Custom</PresentationFormat>
  <Paragraphs>138</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Robert D. Boutin</cp:lastModifiedBy>
  <cp:revision>205</cp:revision>
  <cp:lastPrinted>2017-03-14T00:25:50Z</cp:lastPrinted>
  <dcterms:created xsi:type="dcterms:W3CDTF">2012-02-06T18:46:22Z</dcterms:created>
  <dcterms:modified xsi:type="dcterms:W3CDTF">2017-09-22T18:45:15Z</dcterms:modified>
</cp:coreProperties>
</file>