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 id="2147483678" r:id="rId4"/>
  </p:sldMasterIdLst>
  <p:notesMasterIdLst>
    <p:notesMasterId r:id="rId6"/>
  </p:notesMasterIdLst>
  <p:sldIdLst>
    <p:sldId id="256" r:id="rId5"/>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A8A8"/>
    <a:srgbClr val="6F6F6F"/>
    <a:srgbClr val="969696"/>
    <a:srgbClr val="BEBEBE"/>
    <a:srgbClr val="ABABAB"/>
    <a:srgbClr val="BCBCBC"/>
    <a:srgbClr val="C0C0C0"/>
    <a:srgbClr val="33CCCC"/>
    <a:srgbClr val="9999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3246" autoAdjust="0"/>
    <p:restoredTop sz="94706" autoAdjust="0"/>
  </p:normalViewPr>
  <p:slideViewPr>
    <p:cSldViewPr snapToGrid="0" snapToObjects="1" showGuides="1">
      <p:cViewPr>
        <p:scale>
          <a:sx n="30" d="100"/>
          <a:sy n="30" d="100"/>
        </p:scale>
        <p:origin x="752" y="8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2/16/2018</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2/16/2018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21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p>
        </p:txBody>
      </p:sp>
      <p:sp>
        <p:nvSpPr>
          <p:cNvPr id="3" name="Content Placeholder 2"/>
          <p:cNvSpPr>
            <a:spLocks noGrp="1"/>
          </p:cNvSpPr>
          <p:nvPr>
            <p:ph idx="1"/>
          </p:nvPr>
        </p:nvSpPr>
        <p:spPr>
          <a:xfrm>
            <a:off x="11662173" y="2369821"/>
            <a:ext cx="13887450" cy="11696700"/>
          </a:xfrm>
        </p:spPr>
        <p:txBody>
          <a:bodyPr/>
          <a:lstStyle>
            <a:lvl1pPr>
              <a:defRPr sz="7200"/>
            </a:lvl1pPr>
            <a:lvl2pPr>
              <a:defRPr sz="6300"/>
            </a:lvl2pPr>
            <a:lvl3pPr>
              <a:defRPr sz="5400"/>
            </a:lvl3pPr>
            <a:lvl4pPr>
              <a:defRPr sz="4500"/>
            </a:lvl4pPr>
            <a:lvl5pPr>
              <a:defRPr sz="4500"/>
            </a:lvl5pPr>
            <a:lvl6pPr>
              <a:defRPr sz="4500"/>
            </a:lvl6pPr>
            <a:lvl7pPr>
              <a:defRPr sz="4500"/>
            </a:lvl7pPr>
            <a:lvl8pPr>
              <a:defRPr sz="4500"/>
            </a:lvl8pPr>
            <a:lvl9pPr>
              <a:defRPr sz="4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8418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p>
        </p:txBody>
      </p:sp>
      <p:sp>
        <p:nvSpPr>
          <p:cNvPr id="3" name="Picture Placeholder 2"/>
          <p:cNvSpPr>
            <a:spLocks noGrp="1"/>
          </p:cNvSpPr>
          <p:nvPr>
            <p:ph type="pic" idx="1"/>
          </p:nvPr>
        </p:nvSpPr>
        <p:spPr>
          <a:xfrm>
            <a:off x="11662173" y="2369821"/>
            <a:ext cx="13887450" cy="11696700"/>
          </a:xfrm>
        </p:spPr>
        <p:txBody>
          <a:bodyPr/>
          <a:lstStyle>
            <a:lvl1pPr marL="0" indent="0">
              <a:buNone/>
              <a:defRPr sz="7200"/>
            </a:lvl1pPr>
            <a:lvl2pPr marL="1028700" indent="0">
              <a:buNone/>
              <a:defRPr sz="6300"/>
            </a:lvl2pPr>
            <a:lvl3pPr marL="2057400" indent="0">
              <a:buNone/>
              <a:defRPr sz="5400"/>
            </a:lvl3pPr>
            <a:lvl4pPr marL="3086100" indent="0">
              <a:buNone/>
              <a:defRPr sz="4500"/>
            </a:lvl4pPr>
            <a:lvl5pPr marL="4114800" indent="0">
              <a:buNone/>
              <a:defRPr sz="4500"/>
            </a:lvl5pPr>
            <a:lvl6pPr marL="5143500" indent="0">
              <a:buNone/>
              <a:defRPr sz="4500"/>
            </a:lvl6pPr>
            <a:lvl7pPr marL="6172200" indent="0">
              <a:buNone/>
              <a:defRPr sz="4500"/>
            </a:lvl7pPr>
            <a:lvl8pPr marL="7200900" indent="0">
              <a:buNone/>
              <a:defRPr sz="4500"/>
            </a:lvl8pPr>
            <a:lvl9pPr marL="8229600" indent="0">
              <a:buNone/>
              <a:defRPr sz="4500"/>
            </a:lvl9pPr>
          </a:lstStyle>
          <a:p>
            <a:endParaRPr lang="en-US"/>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19919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52512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31025" y="876300"/>
            <a:ext cx="5915025" cy="139484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85950" y="876300"/>
            <a:ext cx="17402175" cy="139484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34510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extLst>
      <p:ext uri="{BB962C8B-B14F-4D97-AF65-F5344CB8AC3E}">
        <p14:creationId xmlns:p14="http://schemas.microsoft.com/office/powerpoint/2010/main" val="133558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693671"/>
            <a:ext cx="20574000" cy="5730240"/>
          </a:xfrm>
        </p:spPr>
        <p:txBody>
          <a:bodyPr anchor="b"/>
          <a:lstStyle>
            <a:lvl1pPr algn="ctr">
              <a:defRPr sz="13500"/>
            </a:lvl1pPr>
          </a:lstStyle>
          <a:p>
            <a:r>
              <a:rPr lang="en-US"/>
              <a:t>Click to edit Master title style</a:t>
            </a:r>
          </a:p>
        </p:txBody>
      </p:sp>
      <p:sp>
        <p:nvSpPr>
          <p:cNvPr id="3" name="Subtitle 2"/>
          <p:cNvSpPr>
            <a:spLocks noGrp="1"/>
          </p:cNvSpPr>
          <p:nvPr>
            <p:ph type="subTitle" idx="1"/>
          </p:nvPr>
        </p:nvSpPr>
        <p:spPr>
          <a:xfrm>
            <a:off x="3429000" y="8644891"/>
            <a:ext cx="20574000" cy="3973829"/>
          </a:xfrm>
        </p:spPr>
        <p:txBody>
          <a:bodyPr/>
          <a:lstStyle>
            <a:lvl1pPr marL="0" indent="0" algn="ctr">
              <a:buNone/>
              <a:defRPr sz="5400"/>
            </a:lvl1pPr>
            <a:lvl2pPr marL="1028700" indent="0" algn="ctr">
              <a:buNone/>
              <a:defRPr sz="4500"/>
            </a:lvl2pPr>
            <a:lvl3pPr marL="2057400" indent="0" algn="ctr">
              <a:buNone/>
              <a:defRPr sz="4050"/>
            </a:lvl3pPr>
            <a:lvl4pPr marL="3086100" indent="0" algn="ctr">
              <a:buNone/>
              <a:defRPr sz="3600"/>
            </a:lvl4pPr>
            <a:lvl5pPr marL="4114800" indent="0" algn="ctr">
              <a:buNone/>
              <a:defRPr sz="3600"/>
            </a:lvl5pPr>
            <a:lvl6pPr marL="5143500" indent="0" algn="ctr">
              <a:buNone/>
              <a:defRPr sz="3600"/>
            </a:lvl6pPr>
            <a:lvl7pPr marL="6172200" indent="0" algn="ctr">
              <a:buNone/>
              <a:defRPr sz="3600"/>
            </a:lvl7pPr>
            <a:lvl8pPr marL="7200900" indent="0" algn="ctr">
              <a:buNone/>
              <a:defRPr sz="3600"/>
            </a:lvl8pPr>
            <a:lvl9pPr marL="8229600" indent="0" algn="ctr">
              <a:buNone/>
              <a:defRPr sz="3600"/>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1549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1744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71663" y="4103372"/>
            <a:ext cx="23660100" cy="6846569"/>
          </a:xfrm>
        </p:spPr>
        <p:txBody>
          <a:bodyPr anchor="b"/>
          <a:lstStyle>
            <a:lvl1pPr>
              <a:defRPr sz="13500"/>
            </a:lvl1pPr>
          </a:lstStyle>
          <a:p>
            <a:r>
              <a:rPr lang="en-US"/>
              <a:t>Click to edit Master title style</a:t>
            </a:r>
          </a:p>
        </p:txBody>
      </p:sp>
      <p:sp>
        <p:nvSpPr>
          <p:cNvPr id="3" name="Text Placeholder 2"/>
          <p:cNvSpPr>
            <a:spLocks noGrp="1"/>
          </p:cNvSpPr>
          <p:nvPr>
            <p:ph type="body" idx="1"/>
          </p:nvPr>
        </p:nvSpPr>
        <p:spPr>
          <a:xfrm>
            <a:off x="1871663" y="11014712"/>
            <a:ext cx="23660100" cy="3600449"/>
          </a:xfrm>
        </p:spPr>
        <p:txBody>
          <a:bodyPr/>
          <a:lstStyle>
            <a:lvl1pPr marL="0" indent="0">
              <a:buNone/>
              <a:defRPr sz="5400">
                <a:solidFill>
                  <a:schemeClr val="tx1">
                    <a:tint val="75000"/>
                  </a:schemeClr>
                </a:solidFill>
              </a:defRPr>
            </a:lvl1pPr>
            <a:lvl2pPr marL="1028700" indent="0">
              <a:buNone/>
              <a:defRPr sz="4500">
                <a:solidFill>
                  <a:schemeClr val="tx1">
                    <a:tint val="75000"/>
                  </a:schemeClr>
                </a:solidFill>
              </a:defRPr>
            </a:lvl2pPr>
            <a:lvl3pPr marL="2057400" indent="0">
              <a:buNone/>
              <a:defRPr sz="4050">
                <a:solidFill>
                  <a:schemeClr val="tx1">
                    <a:tint val="75000"/>
                  </a:schemeClr>
                </a:solidFill>
              </a:defRPr>
            </a:lvl3pPr>
            <a:lvl4pPr marL="3086100" indent="0">
              <a:buNone/>
              <a:defRPr sz="3600">
                <a:solidFill>
                  <a:schemeClr val="tx1">
                    <a:tint val="75000"/>
                  </a:schemeClr>
                </a:solidFill>
              </a:defRPr>
            </a:lvl4pPr>
            <a:lvl5pPr marL="4114800" indent="0">
              <a:buNone/>
              <a:defRPr sz="3600">
                <a:solidFill>
                  <a:schemeClr val="tx1">
                    <a:tint val="75000"/>
                  </a:schemeClr>
                </a:solidFill>
              </a:defRPr>
            </a:lvl5pPr>
            <a:lvl6pPr marL="5143500" indent="0">
              <a:buNone/>
              <a:defRPr sz="3600">
                <a:solidFill>
                  <a:schemeClr val="tx1">
                    <a:tint val="75000"/>
                  </a:schemeClr>
                </a:solidFill>
              </a:defRPr>
            </a:lvl6pPr>
            <a:lvl7pPr marL="6172200" indent="0">
              <a:buNone/>
              <a:defRPr sz="3600">
                <a:solidFill>
                  <a:schemeClr val="tx1">
                    <a:tint val="75000"/>
                  </a:schemeClr>
                </a:solidFill>
              </a:defRPr>
            </a:lvl7pPr>
            <a:lvl8pPr marL="7200900" indent="0">
              <a:buNone/>
              <a:defRPr sz="3600">
                <a:solidFill>
                  <a:schemeClr val="tx1">
                    <a:tint val="75000"/>
                  </a:schemeClr>
                </a:solidFill>
              </a:defRPr>
            </a:lvl8pPr>
            <a:lvl9pPr marL="8229600" indent="0">
              <a:buNone/>
              <a:defRPr sz="3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0409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85950" y="4381500"/>
            <a:ext cx="11658600" cy="104432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887450" y="4381500"/>
            <a:ext cx="11658600" cy="104432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6027F-7875-4030-9381-8BD8C4F21935}" type="datetimeFigureOut">
              <a:rPr lang="en-US" smtClean="0"/>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6705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523" y="876301"/>
            <a:ext cx="23660100" cy="3181351"/>
          </a:xfrm>
        </p:spPr>
        <p:txBody>
          <a:bodyPr/>
          <a:lstStyle/>
          <a:p>
            <a:r>
              <a:rPr lang="en-US"/>
              <a:t>Click to edit Master title style</a:t>
            </a:r>
          </a:p>
        </p:txBody>
      </p:sp>
      <p:sp>
        <p:nvSpPr>
          <p:cNvPr id="3" name="Text Placeholder 2"/>
          <p:cNvSpPr>
            <a:spLocks noGrp="1"/>
          </p:cNvSpPr>
          <p:nvPr>
            <p:ph type="body" idx="1"/>
          </p:nvPr>
        </p:nvSpPr>
        <p:spPr>
          <a:xfrm>
            <a:off x="1889524" y="4034791"/>
            <a:ext cx="11605021"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Edit Master text styles</a:t>
            </a:r>
          </a:p>
        </p:txBody>
      </p:sp>
      <p:sp>
        <p:nvSpPr>
          <p:cNvPr id="4" name="Content Placeholder 3"/>
          <p:cNvSpPr>
            <a:spLocks noGrp="1"/>
          </p:cNvSpPr>
          <p:nvPr>
            <p:ph sz="half" idx="2"/>
          </p:nvPr>
        </p:nvSpPr>
        <p:spPr>
          <a:xfrm>
            <a:off x="1889524" y="6012180"/>
            <a:ext cx="11605021" cy="88430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887450" y="4034791"/>
            <a:ext cx="11662173"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Edit Master text styles</a:t>
            </a:r>
          </a:p>
        </p:txBody>
      </p:sp>
      <p:sp>
        <p:nvSpPr>
          <p:cNvPr id="6" name="Content Placeholder 5"/>
          <p:cNvSpPr>
            <a:spLocks noGrp="1"/>
          </p:cNvSpPr>
          <p:nvPr>
            <p:ph sz="quarter" idx="4"/>
          </p:nvPr>
        </p:nvSpPr>
        <p:spPr>
          <a:xfrm>
            <a:off x="13887450" y="6012180"/>
            <a:ext cx="11662173" cy="88430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6027F-7875-4030-9381-8BD8C4F21935}" type="datetimeFigureOut">
              <a:rPr lang="en-US" smtClean="0"/>
              <a:t>2/16/2018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7331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09A250-FF31-4206-8172-F9D3106AACB1}" type="datetimeFigureOut">
              <a:rPr lang="en-US" smtClean="0"/>
              <a:t>2/16/2018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770776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4.xml"/><Relationship Id="rId18"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4.jpeg"/><Relationship Id="rId2" Type="http://schemas.openxmlformats.org/officeDocument/2006/relationships/slideLayout" Target="../slideLayouts/slideLayout5.xml"/><Relationship Id="rId16" Type="http://schemas.openxmlformats.org/officeDocument/2006/relationships/hyperlink" Target="http://www.facebook.com/pages/PosterPresentationscom/217914411419?v=app_4949752878&amp;ref=ts" TargetMode="Externa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media/image3.png"/><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4"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5"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6"/>
            </p:cNvPr>
            <p:cNvPicPr>
              <a:picLocks noChangeAspect="1" noChangeArrowheads="1"/>
            </p:cNvPicPr>
            <p:nvPr userDrawn="1"/>
          </p:nvPicPr>
          <p:blipFill>
            <a:blip r:embed="rId7"/>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7"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7"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876301"/>
            <a:ext cx="23660100" cy="31813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4381500"/>
            <a:ext cx="23660100" cy="1044321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15255241"/>
            <a:ext cx="6172200" cy="876300"/>
          </a:xfrm>
          <a:prstGeom prst="rect">
            <a:avLst/>
          </a:prstGeom>
        </p:spPr>
        <p:txBody>
          <a:bodyPr vert="horz" lIns="91440" tIns="45720" rIns="91440" bIns="45720" rtlCol="0" anchor="ctr"/>
          <a:lstStyle>
            <a:lvl1pPr algn="l">
              <a:defRPr sz="2700">
                <a:solidFill>
                  <a:schemeClr val="tx1">
                    <a:tint val="75000"/>
                  </a:schemeClr>
                </a:solidFill>
              </a:defRPr>
            </a:lvl1pPr>
          </a:lstStyle>
          <a:p>
            <a:fld id="{228EAE8F-B111-4A29-910C-0B7E1D90ABAB}" type="datetimeFigureOut">
              <a:rPr lang="en-US" smtClean="0"/>
              <a:t>2/16/2018</a:t>
            </a:fld>
            <a:endParaRPr lang="en-US"/>
          </a:p>
        </p:txBody>
      </p:sp>
      <p:sp>
        <p:nvSpPr>
          <p:cNvPr id="5" name="Footer Placeholder 4"/>
          <p:cNvSpPr>
            <a:spLocks noGrp="1"/>
          </p:cNvSpPr>
          <p:nvPr>
            <p:ph type="ftr" sz="quarter" idx="3"/>
          </p:nvPr>
        </p:nvSpPr>
        <p:spPr>
          <a:xfrm>
            <a:off x="9086850" y="15255241"/>
            <a:ext cx="9258300" cy="876300"/>
          </a:xfrm>
          <a:prstGeom prst="rect">
            <a:avLst/>
          </a:prstGeom>
        </p:spPr>
        <p:txBody>
          <a:bodyPr vert="horz" lIns="91440" tIns="45720" rIns="91440" bIns="45720" rtlCol="0" anchor="ctr"/>
          <a:lstStyle>
            <a:lvl1pPr algn="ctr">
              <a:defRPr sz="2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15255241"/>
            <a:ext cx="6172200" cy="876300"/>
          </a:xfrm>
          <a:prstGeom prst="rect">
            <a:avLst/>
          </a:prstGeom>
        </p:spPr>
        <p:txBody>
          <a:bodyPr vert="horz" lIns="91440" tIns="45720" rIns="91440" bIns="45720" rtlCol="0" anchor="ctr"/>
          <a:lstStyle>
            <a:lvl1pPr algn="r">
              <a:defRPr sz="2700">
                <a:solidFill>
                  <a:schemeClr val="tx1">
                    <a:tint val="75000"/>
                  </a:schemeClr>
                </a:solidFill>
              </a:defRPr>
            </a:lvl1pPr>
          </a:lstStyle>
          <a:p>
            <a:fld id="{516CD9DA-44F8-49BA-9CAA-F02F5CD016D3}" type="slidenum">
              <a:rPr lang="en-US" smtClean="0"/>
              <a:t>‹#›</a:t>
            </a:fld>
            <a:endParaRPr lang="en-US"/>
          </a:p>
        </p:txBody>
      </p:sp>
      <p:grpSp>
        <p:nvGrpSpPr>
          <p:cNvPr id="7" name="Group 6"/>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11" name="Rectangle 10"/>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12" name="Rectangle 11"/>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13" name="Picture 2"/>
          <p:cNvPicPr>
            <a:picLocks noChangeAspect="1" noChangeArrowheads="1"/>
          </p:cNvPicPr>
          <p:nvPr userDrawn="1"/>
        </p:nvPicPr>
        <p:blipFill>
          <a:blip r:embed="rId15"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14" name="Group 13"/>
          <p:cNvGrpSpPr/>
          <p:nvPr userDrawn="1"/>
        </p:nvGrpSpPr>
        <p:grpSpPr>
          <a:xfrm>
            <a:off x="-6223790" y="15575235"/>
            <a:ext cx="5771525" cy="644181"/>
            <a:chOff x="44242388" y="28054064"/>
            <a:chExt cx="9771400" cy="1090621"/>
          </a:xfrm>
        </p:grpSpPr>
        <p:sp>
          <p:nvSpPr>
            <p:cNvPr id="15"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16" name="Picture 15" descr="http://t2.gstatic.com/images?q=tbn:ANd9GcR4APHC6TT9w54M2zn_pvCiBxUNcspYPoVxirLRphBoJabfSvu7zw">
              <a:hlinkClick r:id="rId16"/>
            </p:cNvPr>
            <p:cNvPicPr>
              <a:picLocks noChangeAspect="1" noChangeArrowheads="1"/>
            </p:cNvPicPr>
            <p:nvPr userDrawn="1"/>
          </p:nvPicPr>
          <p:blipFill>
            <a:blip r:embed="rId17"/>
            <a:srcRect/>
            <a:stretch>
              <a:fillRect/>
            </a:stretch>
          </p:blipFill>
          <p:spPr bwMode="auto">
            <a:xfrm>
              <a:off x="44341112" y="28126638"/>
              <a:ext cx="914400" cy="914400"/>
            </a:xfrm>
            <a:prstGeom prst="rect">
              <a:avLst/>
            </a:prstGeom>
            <a:noFill/>
          </p:spPr>
        </p:pic>
        <p:sp>
          <p:nvSpPr>
            <p:cNvPr id="17"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18" name="Straight Connector 17"/>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20" name="Rectangle 19"/>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21" name="Picture 2"/>
          <p:cNvPicPr>
            <a:picLocks noChangeAspect="1" noChangeArrowheads="1"/>
          </p:cNvPicPr>
          <p:nvPr userDrawn="1"/>
        </p:nvPicPr>
        <p:blipFill>
          <a:blip r:embed="rId18"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22" name="TextBox 21"/>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23" name="Straight Connector 22"/>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441251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2057400" rtl="0" eaLnBrk="1" latinLnBrk="0" hangingPunct="1">
        <a:lnSpc>
          <a:spcPct val="90000"/>
        </a:lnSpc>
        <a:spcBef>
          <a:spcPct val="0"/>
        </a:spcBef>
        <a:buNone/>
        <a:defRPr sz="9900" kern="1200">
          <a:solidFill>
            <a:schemeClr val="tx1"/>
          </a:solidFill>
          <a:latin typeface="+mj-lt"/>
          <a:ea typeface="+mj-ea"/>
          <a:cs typeface="+mj-cs"/>
        </a:defRPr>
      </a:lvl1pPr>
    </p:titleStyle>
    <p:bodyStyle>
      <a:lvl1pPr marL="514350" indent="-514350" algn="l" defTabSz="2057400" rtl="0" eaLnBrk="1" latinLnBrk="0" hangingPunct="1">
        <a:lnSpc>
          <a:spcPct val="90000"/>
        </a:lnSpc>
        <a:spcBef>
          <a:spcPts val="2250"/>
        </a:spcBef>
        <a:buFont typeface="Arial" panose="020B0604020202020204" pitchFamily="34" charset="0"/>
        <a:buChar char="•"/>
        <a:defRPr sz="6300" kern="1200">
          <a:solidFill>
            <a:schemeClr val="tx1"/>
          </a:solidFill>
          <a:latin typeface="+mn-lt"/>
          <a:ea typeface="+mn-ea"/>
          <a:cs typeface="+mn-cs"/>
        </a:defRPr>
      </a:lvl1pPr>
      <a:lvl2pPr marL="1543050" indent="-514350" algn="l" defTabSz="2057400" rtl="0" eaLnBrk="1" latinLnBrk="0" hangingPunct="1">
        <a:lnSpc>
          <a:spcPct val="90000"/>
        </a:lnSpc>
        <a:spcBef>
          <a:spcPts val="1125"/>
        </a:spcBef>
        <a:buFont typeface="Arial" panose="020B0604020202020204" pitchFamily="34" charset="0"/>
        <a:buChar char="•"/>
        <a:defRPr sz="5400" kern="1200">
          <a:solidFill>
            <a:schemeClr val="tx1"/>
          </a:solidFill>
          <a:latin typeface="+mn-lt"/>
          <a:ea typeface="+mn-ea"/>
          <a:cs typeface="+mn-cs"/>
        </a:defRPr>
      </a:lvl2pPr>
      <a:lvl3pPr marL="2571750" indent="-514350" algn="l" defTabSz="2057400" rtl="0" eaLnBrk="1" latinLnBrk="0" hangingPunct="1">
        <a:lnSpc>
          <a:spcPct val="90000"/>
        </a:lnSpc>
        <a:spcBef>
          <a:spcPts val="1125"/>
        </a:spcBef>
        <a:buFont typeface="Arial" panose="020B0604020202020204" pitchFamily="34" charset="0"/>
        <a:buChar char="•"/>
        <a:defRPr sz="4500" kern="1200">
          <a:solidFill>
            <a:schemeClr val="tx1"/>
          </a:solidFill>
          <a:latin typeface="+mn-lt"/>
          <a:ea typeface="+mn-ea"/>
          <a:cs typeface="+mn-cs"/>
        </a:defRPr>
      </a:lvl3pPr>
      <a:lvl4pPr marL="36004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4pPr>
      <a:lvl5pPr marL="46291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5pPr>
      <a:lvl6pPr marL="56578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6pPr>
      <a:lvl7pPr marL="66865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7pPr>
      <a:lvl8pPr marL="77152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8pPr>
      <a:lvl9pPr marL="87439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9pPr>
    </p:bodyStyle>
    <p:otherStyle>
      <a:defPPr>
        <a:defRPr lang="en-US"/>
      </a:defPPr>
      <a:lvl1pPr marL="0" algn="l" defTabSz="2057400" rtl="0" eaLnBrk="1" latinLnBrk="0" hangingPunct="1">
        <a:defRPr sz="4050" kern="1200">
          <a:solidFill>
            <a:schemeClr val="tx1"/>
          </a:solidFill>
          <a:latin typeface="+mn-lt"/>
          <a:ea typeface="+mn-ea"/>
          <a:cs typeface="+mn-cs"/>
        </a:defRPr>
      </a:lvl1pPr>
      <a:lvl2pPr marL="1028700" algn="l" defTabSz="2057400" rtl="0" eaLnBrk="1" latinLnBrk="0" hangingPunct="1">
        <a:defRPr sz="4050" kern="1200">
          <a:solidFill>
            <a:schemeClr val="tx1"/>
          </a:solidFill>
          <a:latin typeface="+mn-lt"/>
          <a:ea typeface="+mn-ea"/>
          <a:cs typeface="+mn-cs"/>
        </a:defRPr>
      </a:lvl2pPr>
      <a:lvl3pPr marL="2057400" algn="l" defTabSz="2057400" rtl="0" eaLnBrk="1" latinLnBrk="0" hangingPunct="1">
        <a:defRPr sz="4050" kern="1200">
          <a:solidFill>
            <a:schemeClr val="tx1"/>
          </a:solidFill>
          <a:latin typeface="+mn-lt"/>
          <a:ea typeface="+mn-ea"/>
          <a:cs typeface="+mn-cs"/>
        </a:defRPr>
      </a:lvl3pPr>
      <a:lvl4pPr marL="3086100" algn="l" defTabSz="2057400" rtl="0" eaLnBrk="1" latinLnBrk="0" hangingPunct="1">
        <a:defRPr sz="4050" kern="1200">
          <a:solidFill>
            <a:schemeClr val="tx1"/>
          </a:solidFill>
          <a:latin typeface="+mn-lt"/>
          <a:ea typeface="+mn-ea"/>
          <a:cs typeface="+mn-cs"/>
        </a:defRPr>
      </a:lvl4pPr>
      <a:lvl5pPr marL="4114800" algn="l" defTabSz="2057400" rtl="0" eaLnBrk="1" latinLnBrk="0" hangingPunct="1">
        <a:defRPr sz="4050" kern="1200">
          <a:solidFill>
            <a:schemeClr val="tx1"/>
          </a:solidFill>
          <a:latin typeface="+mn-lt"/>
          <a:ea typeface="+mn-ea"/>
          <a:cs typeface="+mn-cs"/>
        </a:defRPr>
      </a:lvl5pPr>
      <a:lvl6pPr marL="5143500" algn="l" defTabSz="2057400" rtl="0" eaLnBrk="1" latinLnBrk="0" hangingPunct="1">
        <a:defRPr sz="4050" kern="1200">
          <a:solidFill>
            <a:schemeClr val="tx1"/>
          </a:solidFill>
          <a:latin typeface="+mn-lt"/>
          <a:ea typeface="+mn-ea"/>
          <a:cs typeface="+mn-cs"/>
        </a:defRPr>
      </a:lvl6pPr>
      <a:lvl7pPr marL="6172200" algn="l" defTabSz="2057400" rtl="0" eaLnBrk="1" latinLnBrk="0" hangingPunct="1">
        <a:defRPr sz="4050" kern="1200">
          <a:solidFill>
            <a:schemeClr val="tx1"/>
          </a:solidFill>
          <a:latin typeface="+mn-lt"/>
          <a:ea typeface="+mn-ea"/>
          <a:cs typeface="+mn-cs"/>
        </a:defRPr>
      </a:lvl7pPr>
      <a:lvl8pPr marL="7200900" algn="l" defTabSz="2057400" rtl="0" eaLnBrk="1" latinLnBrk="0" hangingPunct="1">
        <a:defRPr sz="4050" kern="1200">
          <a:solidFill>
            <a:schemeClr val="tx1"/>
          </a:solidFill>
          <a:latin typeface="+mn-lt"/>
          <a:ea typeface="+mn-ea"/>
          <a:cs typeface="+mn-cs"/>
        </a:defRPr>
      </a:lvl8pPr>
      <a:lvl9pPr marL="8229600" algn="l" defTabSz="2057400" rtl="0" eaLnBrk="1" latinLnBrk="0" hangingPunct="1">
        <a:defRPr sz="4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7" name="Rectangle: Rounded Corners 386"/>
          <p:cNvSpPr/>
          <p:nvPr/>
        </p:nvSpPr>
        <p:spPr>
          <a:xfrm>
            <a:off x="509800" y="2401907"/>
            <a:ext cx="8592839" cy="13465804"/>
          </a:xfrm>
          <a:prstGeom prst="roundRect">
            <a:avLst/>
          </a:prstGeom>
          <a:gradFill flip="none" rotWithShape="1">
            <a:gsLst>
              <a:gs pos="0">
                <a:schemeClr val="accent3">
                  <a:lumMod val="67000"/>
                </a:schemeClr>
              </a:gs>
              <a:gs pos="48000">
                <a:srgbClr val="969696"/>
              </a:gs>
              <a:gs pos="100000">
                <a:srgbClr val="BEBEBE"/>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8" name="Rectangle: Rounded Corners 387"/>
          <p:cNvSpPr/>
          <p:nvPr/>
        </p:nvSpPr>
        <p:spPr>
          <a:xfrm>
            <a:off x="9483758" y="2382367"/>
            <a:ext cx="8362290" cy="13424305"/>
          </a:xfrm>
          <a:prstGeom prst="roundRect">
            <a:avLst/>
          </a:prstGeom>
          <a:gradFill flip="none" rotWithShape="1">
            <a:gsLst>
              <a:gs pos="0">
                <a:schemeClr val="accent3">
                  <a:lumMod val="67000"/>
                </a:schemeClr>
              </a:gs>
              <a:gs pos="48000">
                <a:srgbClr val="969696"/>
              </a:gs>
              <a:gs pos="100000">
                <a:srgbClr val="BEBEBE"/>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Rectangle: Rounded Corners 384"/>
          <p:cNvSpPr/>
          <p:nvPr/>
        </p:nvSpPr>
        <p:spPr>
          <a:xfrm>
            <a:off x="18194108" y="2201427"/>
            <a:ext cx="8681636" cy="13640539"/>
          </a:xfrm>
          <a:prstGeom prst="roundRect">
            <a:avLst/>
          </a:prstGeom>
          <a:gradFill flip="none" rotWithShape="1">
            <a:gsLst>
              <a:gs pos="0">
                <a:srgbClr val="6F6F6F"/>
              </a:gs>
              <a:gs pos="48000">
                <a:srgbClr val="969696"/>
              </a:gs>
              <a:gs pos="100000">
                <a:srgbClr val="BEBEBE"/>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Text Placeholder 178"/>
          <p:cNvSpPr>
            <a:spLocks noGrp="1"/>
          </p:cNvSpPr>
          <p:nvPr>
            <p:ph type="body" sz="quarter" idx="10"/>
          </p:nvPr>
        </p:nvSpPr>
        <p:spPr>
          <a:xfrm>
            <a:off x="565116" y="2385268"/>
            <a:ext cx="8552666" cy="2940938"/>
          </a:xfrm>
        </p:spPr>
        <p:txBody>
          <a:bodyPr/>
          <a:lstStyle/>
          <a:p>
            <a:pPr algn="ctr"/>
            <a:r>
              <a:rPr lang="en-US" sz="3200" b="1" u="sng" dirty="0">
                <a:solidFill>
                  <a:schemeClr val="accent1">
                    <a:lumMod val="75000"/>
                  </a:schemeClr>
                </a:solidFill>
                <a:latin typeface="Arial" panose="020B0604020202020204" pitchFamily="34" charset="0"/>
                <a:cs typeface="Arial" panose="020B0604020202020204" pitchFamily="34" charset="0"/>
              </a:rPr>
              <a:t>INTRODUCTION</a:t>
            </a:r>
          </a:p>
          <a:p>
            <a:r>
              <a:rPr lang="en-US" sz="2800" dirty="0">
                <a:solidFill>
                  <a:schemeClr val="bg1"/>
                </a:solidFill>
                <a:latin typeface="Arial" panose="020B0604020202020204" pitchFamily="34" charset="0"/>
                <a:cs typeface="Arial" panose="020B0604020202020204" pitchFamily="34" charset="0"/>
              </a:rPr>
              <a:t>Many resource poor countries lack the ability to accurately and quickly measure blood pH in their patients. A quick, accurate, and cheap method of testing blood pH would be useful in diagnosing and treating patients in resource poor settings.</a:t>
            </a:r>
          </a:p>
        </p:txBody>
      </p:sp>
      <p:sp>
        <p:nvSpPr>
          <p:cNvPr id="223" name="Text Placeholder 222"/>
          <p:cNvSpPr>
            <a:spLocks noGrp="1"/>
          </p:cNvSpPr>
          <p:nvPr>
            <p:ph type="body" sz="quarter" idx="19"/>
          </p:nvPr>
        </p:nvSpPr>
        <p:spPr>
          <a:xfrm>
            <a:off x="552281" y="5510757"/>
            <a:ext cx="8598560" cy="2070949"/>
          </a:xfrm>
        </p:spPr>
        <p:txBody>
          <a:bodyPr>
            <a:noAutofit/>
          </a:bodyPr>
          <a:lstStyle/>
          <a:p>
            <a:pPr algn="ctr"/>
            <a:r>
              <a:rPr lang="en-US" sz="3200" b="1" u="sng" dirty="0">
                <a:solidFill>
                  <a:schemeClr val="accent1">
                    <a:lumMod val="75000"/>
                  </a:schemeClr>
                </a:solidFill>
                <a:latin typeface="Arial" panose="020B0604020202020204" pitchFamily="34" charset="0"/>
                <a:cs typeface="Arial" panose="020B0604020202020204" pitchFamily="34" charset="0"/>
              </a:rPr>
              <a:t>OBJECTIVES</a:t>
            </a:r>
          </a:p>
          <a:p>
            <a:r>
              <a:rPr lang="en-US" sz="2800" dirty="0">
                <a:solidFill>
                  <a:schemeClr val="bg1"/>
                </a:solidFill>
                <a:latin typeface="Arial" panose="020B0604020202020204" pitchFamily="34" charset="0"/>
                <a:cs typeface="Arial" panose="020B0604020202020204" pitchFamily="34" charset="0"/>
              </a:rPr>
              <a:t>The objective of this project was to verify if nitrazine and phion urine pH strips can accurately measure the acidity of human blood in a hospital setting. </a:t>
            </a:r>
          </a:p>
        </p:txBody>
      </p:sp>
      <p:sp>
        <p:nvSpPr>
          <p:cNvPr id="17" name="Text Placeholder 16"/>
          <p:cNvSpPr>
            <a:spLocks noGrp="1"/>
          </p:cNvSpPr>
          <p:nvPr>
            <p:ph type="body" sz="quarter" idx="23"/>
          </p:nvPr>
        </p:nvSpPr>
        <p:spPr>
          <a:xfrm>
            <a:off x="9476385" y="2316670"/>
            <a:ext cx="8494548" cy="8757915"/>
          </a:xfrm>
        </p:spPr>
        <p:txBody>
          <a:bodyPr/>
          <a:lstStyle/>
          <a:p>
            <a:pPr algn="ctr"/>
            <a:r>
              <a:rPr lang="en-US" sz="3200" b="1" u="sng" dirty="0">
                <a:solidFill>
                  <a:schemeClr val="accent1">
                    <a:lumMod val="75000"/>
                  </a:schemeClr>
                </a:solidFill>
                <a:latin typeface="Arial" panose="020B0604020202020204" pitchFamily="34" charset="0"/>
                <a:cs typeface="Arial" panose="020B0604020202020204" pitchFamily="34" charset="0"/>
              </a:rPr>
              <a:t>RESULTS</a:t>
            </a:r>
          </a:p>
          <a:p>
            <a:r>
              <a:rPr lang="en-US" sz="2800" dirty="0">
                <a:solidFill>
                  <a:schemeClr val="bg1"/>
                </a:solidFill>
                <a:latin typeface="Arial" panose="020B0604020202020204" pitchFamily="34" charset="0"/>
                <a:cs typeface="Arial" panose="020B0604020202020204" pitchFamily="34" charset="0"/>
              </a:rPr>
              <a:t>From September 2015 to June 2017, 50 patients were enrolled in this study. Four patients were excluded from data analysis due to two patients not having VBG or ABGs drawn by the lab, one the time constraint elapsed, and one unenrolled in the study. Of the included patients, 21 (52.5 %) of the patient’s were female, with an average age of 58.3 years (SD 13.7 years). The majority of our patient’s had VBGs done (n=44) by the UCD lab, with 14 (35 %) showing acidemia, 18 (45 %) with normal pH, and 8 (20 %) with </a:t>
            </a:r>
            <a:r>
              <a:rPr lang="en-US" sz="2800" dirty="0" err="1">
                <a:solidFill>
                  <a:schemeClr val="bg1"/>
                </a:solidFill>
                <a:latin typeface="Arial" panose="020B0604020202020204" pitchFamily="34" charset="0"/>
                <a:cs typeface="Arial" panose="020B0604020202020204" pitchFamily="34" charset="0"/>
              </a:rPr>
              <a:t>alkalemia</a:t>
            </a:r>
            <a:r>
              <a:rPr lang="en-US" sz="2800" dirty="0">
                <a:solidFill>
                  <a:schemeClr val="bg1"/>
                </a:solidFill>
                <a:latin typeface="Arial" panose="020B0604020202020204" pitchFamily="34" charset="0"/>
                <a:cs typeface="Arial" panose="020B0604020202020204" pitchFamily="34" charset="0"/>
              </a:rPr>
              <a:t>. When comparing the time it took for the UCD lab to complete the pH analysis and the time for the pH strips to result from initial blood draw, the pH strips were faster by an average of 16.3 minutes (SD 36.6). On average, both strips overestimated pH: </a:t>
            </a:r>
            <a:r>
              <a:rPr lang="en-US" sz="2800" dirty="0" err="1">
                <a:solidFill>
                  <a:schemeClr val="bg1"/>
                </a:solidFill>
                <a:latin typeface="Arial" panose="020B0604020202020204" pitchFamily="34" charset="0"/>
                <a:cs typeface="Arial" panose="020B0604020202020204" pitchFamily="34" charset="0"/>
              </a:rPr>
              <a:t>nitrazine</a:t>
            </a:r>
            <a:r>
              <a:rPr lang="en-US" sz="2800" dirty="0">
                <a:solidFill>
                  <a:schemeClr val="bg1"/>
                </a:solidFill>
                <a:latin typeface="Arial" panose="020B0604020202020204" pitchFamily="34" charset="0"/>
                <a:cs typeface="Arial" panose="020B0604020202020204" pitchFamily="34" charset="0"/>
              </a:rPr>
              <a:t> by 0.039 and </a:t>
            </a:r>
            <a:r>
              <a:rPr lang="en-US" sz="2800" dirty="0" err="1">
                <a:solidFill>
                  <a:schemeClr val="bg1"/>
                </a:solidFill>
                <a:latin typeface="Arial" panose="020B0604020202020204" pitchFamily="34" charset="0"/>
                <a:cs typeface="Arial" panose="020B0604020202020204" pitchFamily="34" charset="0"/>
              </a:rPr>
              <a:t>phion</a:t>
            </a:r>
            <a:r>
              <a:rPr lang="en-US" sz="2800" dirty="0">
                <a:solidFill>
                  <a:schemeClr val="bg1"/>
                </a:solidFill>
                <a:latin typeface="Arial" panose="020B0604020202020204" pitchFamily="34" charset="0"/>
                <a:cs typeface="Arial" panose="020B0604020202020204" pitchFamily="34" charset="0"/>
              </a:rPr>
              <a:t> by 0.049 units. The sensitivity and specificity for both strips for detecting acidemia, normal pH, and </a:t>
            </a:r>
            <a:r>
              <a:rPr lang="en-US" sz="2800" dirty="0" err="1">
                <a:solidFill>
                  <a:schemeClr val="bg1"/>
                </a:solidFill>
                <a:latin typeface="Arial" panose="020B0604020202020204" pitchFamily="34" charset="0"/>
                <a:cs typeface="Arial" panose="020B0604020202020204" pitchFamily="34" charset="0"/>
              </a:rPr>
              <a:t>alkalemia</a:t>
            </a:r>
            <a:r>
              <a:rPr lang="en-US" sz="2800" dirty="0">
                <a:solidFill>
                  <a:schemeClr val="bg1"/>
                </a:solidFill>
                <a:latin typeface="Arial" panose="020B0604020202020204" pitchFamily="34" charset="0"/>
                <a:cs typeface="Arial" panose="020B0604020202020204" pitchFamily="34" charset="0"/>
              </a:rPr>
              <a:t> is listed in Table 1.</a:t>
            </a:r>
          </a:p>
        </p:txBody>
      </p:sp>
      <p:sp>
        <p:nvSpPr>
          <p:cNvPr id="251" name="Text Placeholder 250"/>
          <p:cNvSpPr>
            <a:spLocks noGrp="1"/>
          </p:cNvSpPr>
          <p:nvPr>
            <p:ph type="body" sz="quarter" idx="26"/>
          </p:nvPr>
        </p:nvSpPr>
        <p:spPr>
          <a:xfrm>
            <a:off x="18178965" y="4693449"/>
            <a:ext cx="8681636" cy="7206722"/>
          </a:xfrm>
        </p:spPr>
        <p:txBody>
          <a:bodyPr/>
          <a:lstStyle/>
          <a:p>
            <a:pPr algn="ctr"/>
            <a:r>
              <a:rPr lang="en-US" sz="3200" b="1" u="sng" dirty="0">
                <a:solidFill>
                  <a:schemeClr val="accent1">
                    <a:lumMod val="75000"/>
                  </a:schemeClr>
                </a:solidFill>
                <a:latin typeface="Arial" panose="020B0604020202020204" pitchFamily="34" charset="0"/>
                <a:cs typeface="Arial" panose="020B0604020202020204" pitchFamily="34" charset="0"/>
              </a:rPr>
              <a:t>LIMITATIONS</a:t>
            </a:r>
          </a:p>
          <a:p>
            <a:r>
              <a:rPr lang="en-US" sz="2800" dirty="0">
                <a:solidFill>
                  <a:schemeClr val="bg1"/>
                </a:solidFill>
                <a:latin typeface="Arial" panose="020B0604020202020204" pitchFamily="34" charset="0"/>
                <a:cs typeface="Arial" panose="020B0604020202020204" pitchFamily="34" charset="0"/>
              </a:rPr>
              <a:t>The pH papers used are limited in how fine their measurement of pH is. Because they are designed to measure urine pH which can have a wide range of pH values, they lack the accuracy to measure blood </a:t>
            </a:r>
            <a:r>
              <a:rPr lang="en-US" sz="2800" dirty="0" err="1">
                <a:solidFill>
                  <a:schemeClr val="bg1"/>
                </a:solidFill>
                <a:latin typeface="Arial" panose="020B0604020202020204" pitchFamily="34" charset="0"/>
                <a:cs typeface="Arial" panose="020B0604020202020204" pitchFamily="34" charset="0"/>
              </a:rPr>
              <a:t>pH.</a:t>
            </a:r>
            <a:r>
              <a:rPr lang="en-US" sz="2800" dirty="0">
                <a:solidFill>
                  <a:schemeClr val="bg1"/>
                </a:solidFill>
                <a:latin typeface="Arial" panose="020B0604020202020204" pitchFamily="34" charset="0"/>
                <a:cs typeface="Arial" panose="020B0604020202020204" pitchFamily="34" charset="0"/>
              </a:rPr>
              <a:t> Both our strips were unable to measure in less than 0.5 units, which is not sufficient to measure the tightly regulated physiological pH of 7.35-7.45. Additionally, a limitation of this study was the small sample size with a total of 50 patients enrolled, but only 46 having complete data to analyze. Lastly, because the pH strips were colored, we could not measure whole blood because it discolored the paper. We measured only plasma, whereas the UCD lab measures whole blood. This difference could result in a discrepancy between our data and the laboratory results.</a:t>
            </a:r>
          </a:p>
        </p:txBody>
      </p:sp>
      <p:sp>
        <p:nvSpPr>
          <p:cNvPr id="291" name="Text Placeholder 290"/>
          <p:cNvSpPr>
            <a:spLocks noGrp="1"/>
          </p:cNvSpPr>
          <p:nvPr>
            <p:ph type="body" sz="quarter" idx="28"/>
          </p:nvPr>
        </p:nvSpPr>
        <p:spPr>
          <a:xfrm>
            <a:off x="18178965" y="2340093"/>
            <a:ext cx="8708441" cy="2553140"/>
          </a:xfrm>
        </p:spPr>
        <p:txBody>
          <a:bodyPr/>
          <a:lstStyle/>
          <a:p>
            <a:pPr algn="ctr"/>
            <a:r>
              <a:rPr lang="en-US" sz="3200" b="1" u="sng" dirty="0">
                <a:solidFill>
                  <a:schemeClr val="accent1">
                    <a:lumMod val="75000"/>
                  </a:schemeClr>
                </a:solidFill>
                <a:latin typeface="Arial" panose="020B0604020202020204" pitchFamily="34" charset="0"/>
                <a:cs typeface="Arial" panose="020B0604020202020204" pitchFamily="34" charset="0"/>
              </a:rPr>
              <a:t>CONCLUSION</a:t>
            </a:r>
          </a:p>
          <a:p>
            <a:r>
              <a:rPr lang="en-US" sz="2800" dirty="0">
                <a:solidFill>
                  <a:schemeClr val="bg1"/>
                </a:solidFill>
                <a:latin typeface="Arial" panose="020B0604020202020204" pitchFamily="34" charset="0"/>
                <a:cs typeface="Arial" panose="020B0604020202020204" pitchFamily="34" charset="0"/>
              </a:rPr>
              <a:t>While both the </a:t>
            </a:r>
            <a:r>
              <a:rPr lang="en-US" sz="2800" dirty="0" err="1">
                <a:solidFill>
                  <a:schemeClr val="bg1"/>
                </a:solidFill>
                <a:latin typeface="Arial" panose="020B0604020202020204" pitchFamily="34" charset="0"/>
                <a:cs typeface="Arial" panose="020B0604020202020204" pitchFamily="34" charset="0"/>
              </a:rPr>
              <a:t>nitrazine</a:t>
            </a:r>
            <a:r>
              <a:rPr lang="en-US" sz="2800" dirty="0">
                <a:solidFill>
                  <a:schemeClr val="bg1"/>
                </a:solidFill>
                <a:latin typeface="Arial" panose="020B0604020202020204" pitchFamily="34" charset="0"/>
                <a:cs typeface="Arial" panose="020B0604020202020204" pitchFamily="34" charset="0"/>
              </a:rPr>
              <a:t> and </a:t>
            </a:r>
            <a:r>
              <a:rPr lang="en-US" sz="2800" dirty="0" err="1">
                <a:solidFill>
                  <a:schemeClr val="bg1"/>
                </a:solidFill>
                <a:latin typeface="Arial" panose="020B0604020202020204" pitchFamily="34" charset="0"/>
                <a:cs typeface="Arial" panose="020B0604020202020204" pitchFamily="34" charset="0"/>
              </a:rPr>
              <a:t>phion</a:t>
            </a:r>
            <a:r>
              <a:rPr lang="en-US" sz="2800" dirty="0">
                <a:solidFill>
                  <a:schemeClr val="bg1"/>
                </a:solidFill>
                <a:latin typeface="Arial" panose="020B0604020202020204" pitchFamily="34" charset="0"/>
                <a:cs typeface="Arial" panose="020B0604020202020204" pitchFamily="34" charset="0"/>
              </a:rPr>
              <a:t> pH strip are faster to result than laboratory results, they were neither sensitive, specific, nor accurate enough to be used to make clinical decisions. </a:t>
            </a:r>
          </a:p>
        </p:txBody>
      </p:sp>
      <p:sp>
        <p:nvSpPr>
          <p:cNvPr id="293" name="Text Placeholder 292"/>
          <p:cNvSpPr>
            <a:spLocks noGrp="1"/>
          </p:cNvSpPr>
          <p:nvPr>
            <p:ph type="body" sz="quarter" idx="30"/>
          </p:nvPr>
        </p:nvSpPr>
        <p:spPr>
          <a:xfrm>
            <a:off x="18178965" y="11717483"/>
            <a:ext cx="8681636" cy="3716535"/>
          </a:xfrm>
        </p:spPr>
        <p:txBody>
          <a:bodyPr/>
          <a:lstStyle/>
          <a:p>
            <a:pPr algn="ctr"/>
            <a:r>
              <a:rPr lang="en-US" sz="3200" b="1" u="sng" dirty="0">
                <a:solidFill>
                  <a:schemeClr val="accent1">
                    <a:lumMod val="75000"/>
                  </a:schemeClr>
                </a:solidFill>
                <a:latin typeface="Arial" panose="020B0604020202020204" pitchFamily="34" charset="0"/>
                <a:cs typeface="Arial" panose="020B0604020202020204" pitchFamily="34" charset="0"/>
              </a:rPr>
              <a:t>ACKNOWLEDGEMENT</a:t>
            </a:r>
            <a:endParaRPr lang="en-US" sz="3200" b="1" u="sng" dirty="0">
              <a:solidFill>
                <a:schemeClr val="accent1">
                  <a:lumMod val="75000"/>
                </a:schemeClr>
              </a:solidFill>
              <a:latin typeface="Arial" panose="020B0604020202020204" pitchFamily="34" charset="0"/>
              <a:ea typeface="Tahoma" panose="020B0604030504040204" pitchFamily="34" charset="0"/>
              <a:cs typeface="Arial" panose="020B0604020202020204" pitchFamily="34" charset="0"/>
            </a:endParaRPr>
          </a:p>
          <a:p>
            <a:r>
              <a:rPr lang="en-US" sz="2800" dirty="0">
                <a:solidFill>
                  <a:schemeClr val="bg1"/>
                </a:solidFill>
                <a:latin typeface="Arial" panose="020B0604020202020204" pitchFamily="34" charset="0"/>
                <a:ea typeface="Tahoma" panose="020B0604030504040204" pitchFamily="34" charset="0"/>
                <a:cs typeface="Arial" panose="020B0604020202020204" pitchFamily="34" charset="0"/>
              </a:rPr>
              <a:t>I would like to thank Dr. Schick and Dr. Canales for allowing me to join this project. I would like to thank OME for providing me summer funding. I would like to thank Benjamin Mooso for his assistance with IRB and consent paperwork. Finally, I would like to thank Megan, JL, and Michelle for their work enrolling patients and passing the project on to me.</a:t>
            </a:r>
          </a:p>
        </p:txBody>
      </p:sp>
      <p:sp>
        <p:nvSpPr>
          <p:cNvPr id="331" name="Text Placeholder 330"/>
          <p:cNvSpPr>
            <a:spLocks noGrp="1"/>
          </p:cNvSpPr>
          <p:nvPr>
            <p:ph type="body" sz="quarter" idx="150"/>
          </p:nvPr>
        </p:nvSpPr>
        <p:spPr>
          <a:noFill/>
        </p:spPr>
        <p:txBody>
          <a:bodyPr>
            <a:normAutofit fontScale="85000" lnSpcReduction="10000"/>
          </a:bodyPr>
          <a:lstStyle/>
          <a:p>
            <a:r>
              <a:rPr lang="en-US" sz="3500" dirty="0">
                <a:solidFill>
                  <a:schemeClr val="tx1"/>
                </a:solidFill>
                <a:latin typeface="Arial" panose="020B0604020202020204" pitchFamily="34" charset="0"/>
                <a:cs typeface="Arial" panose="020B0604020202020204" pitchFamily="34" charset="0"/>
              </a:rPr>
              <a:t>M. A. Gilbert BS, K. M. Douglass BS, J. L. K. C. </a:t>
            </a:r>
            <a:r>
              <a:rPr lang="en-US" sz="3500" dirty="0" err="1">
                <a:solidFill>
                  <a:schemeClr val="tx1"/>
                </a:solidFill>
                <a:latin typeface="Arial" panose="020B0604020202020204" pitchFamily="34" charset="0"/>
                <a:cs typeface="Arial" panose="020B0604020202020204" pitchFamily="34" charset="0"/>
              </a:rPr>
              <a:t>Santamarina</a:t>
            </a:r>
            <a:r>
              <a:rPr lang="en-US" sz="3500" dirty="0">
                <a:solidFill>
                  <a:schemeClr val="tx1"/>
                </a:solidFill>
                <a:latin typeface="Arial" panose="020B0604020202020204" pitchFamily="34" charset="0"/>
                <a:cs typeface="Arial" panose="020B0604020202020204" pitchFamily="34" charset="0"/>
              </a:rPr>
              <a:t> BS, M. Nguyen BA, M. Canales MD, M. Schick DO</a:t>
            </a:r>
          </a:p>
          <a:p>
            <a:endParaRPr lang="en-US" dirty="0"/>
          </a:p>
        </p:txBody>
      </p:sp>
      <p:sp>
        <p:nvSpPr>
          <p:cNvPr id="332" name="Text Placeholder 331"/>
          <p:cNvSpPr>
            <a:spLocks noGrp="1"/>
          </p:cNvSpPr>
          <p:nvPr>
            <p:ph type="body" sz="quarter" idx="184"/>
          </p:nvPr>
        </p:nvSpPr>
        <p:spPr/>
        <p:txBody>
          <a:bodyPr>
            <a:noAutofit/>
          </a:bodyPr>
          <a:lstStyle/>
          <a:p>
            <a:r>
              <a:rPr lang="en-US" sz="3600" dirty="0">
                <a:solidFill>
                  <a:schemeClr val="tx1"/>
                </a:solidFill>
                <a:latin typeface="Arial" panose="020B0604020202020204" pitchFamily="34" charset="0"/>
                <a:cs typeface="Arial" panose="020B0604020202020204" pitchFamily="34" charset="0"/>
              </a:rPr>
              <a:t>University of California, Davis School of Medicine</a:t>
            </a:r>
          </a:p>
        </p:txBody>
      </p:sp>
      <p:sp>
        <p:nvSpPr>
          <p:cNvPr id="333" name="Text Placeholder 332"/>
          <p:cNvSpPr>
            <a:spLocks noGrp="1"/>
          </p:cNvSpPr>
          <p:nvPr>
            <p:ph type="body" sz="quarter" idx="185"/>
          </p:nvPr>
        </p:nvSpPr>
        <p:spPr>
          <a:xfrm>
            <a:off x="3611265" y="256061"/>
            <a:ext cx="20107276" cy="834414"/>
          </a:xfrm>
        </p:spPr>
        <p:txBody>
          <a:bodyPr>
            <a:noAutofit/>
          </a:bodyPr>
          <a:lstStyle/>
          <a:p>
            <a:r>
              <a:rPr lang="en-US" sz="5400" dirty="0">
                <a:solidFill>
                  <a:schemeClr val="tx1"/>
                </a:solidFill>
                <a:latin typeface="Arial" panose="020B0604020202020204" pitchFamily="34" charset="0"/>
                <a:cs typeface="Arial" panose="020B0604020202020204" pitchFamily="34" charset="0"/>
              </a:rPr>
              <a:t>Reliability of pH Paper with Venous and Arterial Blood Samples</a:t>
            </a:r>
          </a:p>
        </p:txBody>
      </p:sp>
      <p:graphicFrame>
        <p:nvGraphicFramePr>
          <p:cNvPr id="342" name="Table 341"/>
          <p:cNvGraphicFramePr>
            <a:graphicFrameLocks noGrp="1"/>
          </p:cNvGraphicFramePr>
          <p:nvPr>
            <p:extLst>
              <p:ext uri="{D42A27DB-BD31-4B8C-83A1-F6EECF244321}">
                <p14:modId xmlns:p14="http://schemas.microsoft.com/office/powerpoint/2010/main" val="688668734"/>
              </p:ext>
            </p:extLst>
          </p:nvPr>
        </p:nvGraphicFramePr>
        <p:xfrm>
          <a:off x="10600443" y="10910851"/>
          <a:ext cx="6120278" cy="2202812"/>
        </p:xfrm>
        <a:graphic>
          <a:graphicData uri="http://schemas.openxmlformats.org/drawingml/2006/table">
            <a:tbl>
              <a:tblPr firstRow="1" bandRow="1">
                <a:tableStyleId>{3C2FFA5D-87B4-456A-9821-1D502468CF0F}</a:tableStyleId>
              </a:tblPr>
              <a:tblGrid>
                <a:gridCol w="2003842">
                  <a:extLst>
                    <a:ext uri="{9D8B030D-6E8A-4147-A177-3AD203B41FA5}">
                      <a16:colId xmlns:a16="http://schemas.microsoft.com/office/drawing/2014/main" val="940332155"/>
                    </a:ext>
                  </a:extLst>
                </a:gridCol>
                <a:gridCol w="2023143">
                  <a:extLst>
                    <a:ext uri="{9D8B030D-6E8A-4147-A177-3AD203B41FA5}">
                      <a16:colId xmlns:a16="http://schemas.microsoft.com/office/drawing/2014/main" val="20527515"/>
                    </a:ext>
                  </a:extLst>
                </a:gridCol>
                <a:gridCol w="2093293">
                  <a:extLst>
                    <a:ext uri="{9D8B030D-6E8A-4147-A177-3AD203B41FA5}">
                      <a16:colId xmlns:a16="http://schemas.microsoft.com/office/drawing/2014/main" val="73358478"/>
                    </a:ext>
                  </a:extLst>
                </a:gridCol>
              </a:tblGrid>
              <a:tr h="555032">
                <a:tc>
                  <a:txBody>
                    <a:bodyPr/>
                    <a:lstStyle/>
                    <a:p>
                      <a:pPr algn="ctr"/>
                      <a:r>
                        <a:rPr lang="en-US" sz="2800" dirty="0"/>
                        <a:t>Nitrazine</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Sensitivity</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Specificity</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2618661394"/>
                  </a:ext>
                </a:extLst>
              </a:tr>
              <a:tr h="549260">
                <a:tc>
                  <a:txBody>
                    <a:bodyPr/>
                    <a:lstStyle/>
                    <a:p>
                      <a:pPr algn="ctr"/>
                      <a:r>
                        <a:rPr lang="en-US" sz="2800" dirty="0"/>
                        <a:t>Acidemia</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0.46</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0.71</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1385235740"/>
                  </a:ext>
                </a:extLst>
              </a:tr>
              <a:tr h="549260">
                <a:tc>
                  <a:txBody>
                    <a:bodyPr/>
                    <a:lstStyle/>
                    <a:p>
                      <a:pPr algn="ctr"/>
                      <a:r>
                        <a:rPr lang="en-US" sz="2800" dirty="0"/>
                        <a:t>Normal pH</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1</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3456096489"/>
                  </a:ext>
                </a:extLst>
              </a:tr>
              <a:tr h="549260">
                <a:tc>
                  <a:txBody>
                    <a:bodyPr/>
                    <a:lstStyle/>
                    <a:p>
                      <a:pPr algn="ctr"/>
                      <a:r>
                        <a:rPr lang="en-US" sz="2800" dirty="0"/>
                        <a:t>Alkalemia</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0.57</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0.33</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1853485378"/>
                  </a:ext>
                </a:extLst>
              </a:tr>
            </a:tbl>
          </a:graphicData>
        </a:graphic>
      </p:graphicFrame>
      <p:graphicFrame>
        <p:nvGraphicFramePr>
          <p:cNvPr id="343" name="Table 342"/>
          <p:cNvGraphicFramePr>
            <a:graphicFrameLocks noGrp="1"/>
          </p:cNvGraphicFramePr>
          <p:nvPr>
            <p:extLst>
              <p:ext uri="{D42A27DB-BD31-4B8C-83A1-F6EECF244321}">
                <p14:modId xmlns:p14="http://schemas.microsoft.com/office/powerpoint/2010/main" val="3183013568"/>
              </p:ext>
            </p:extLst>
          </p:nvPr>
        </p:nvGraphicFramePr>
        <p:xfrm>
          <a:off x="10600443" y="13141119"/>
          <a:ext cx="6120277" cy="2445246"/>
        </p:xfrm>
        <a:graphic>
          <a:graphicData uri="http://schemas.openxmlformats.org/drawingml/2006/table">
            <a:tbl>
              <a:tblPr firstRow="1" bandRow="1">
                <a:tableStyleId>{3C2FFA5D-87B4-456A-9821-1D502468CF0F}</a:tableStyleId>
              </a:tblPr>
              <a:tblGrid>
                <a:gridCol w="1946004">
                  <a:extLst>
                    <a:ext uri="{9D8B030D-6E8A-4147-A177-3AD203B41FA5}">
                      <a16:colId xmlns:a16="http://schemas.microsoft.com/office/drawing/2014/main" val="940332155"/>
                    </a:ext>
                  </a:extLst>
                </a:gridCol>
                <a:gridCol w="1964748">
                  <a:extLst>
                    <a:ext uri="{9D8B030D-6E8A-4147-A177-3AD203B41FA5}">
                      <a16:colId xmlns:a16="http://schemas.microsoft.com/office/drawing/2014/main" val="20527515"/>
                    </a:ext>
                  </a:extLst>
                </a:gridCol>
                <a:gridCol w="2209525">
                  <a:extLst>
                    <a:ext uri="{9D8B030D-6E8A-4147-A177-3AD203B41FA5}">
                      <a16:colId xmlns:a16="http://schemas.microsoft.com/office/drawing/2014/main" val="73358478"/>
                    </a:ext>
                  </a:extLst>
                </a:gridCol>
              </a:tblGrid>
              <a:tr h="794964">
                <a:tc>
                  <a:txBody>
                    <a:bodyPr/>
                    <a:lstStyle/>
                    <a:p>
                      <a:pPr algn="ctr"/>
                      <a:r>
                        <a:rPr lang="en-US" sz="2800" dirty="0"/>
                        <a:t>Phion</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Sensitivity</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Specificity</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2618661394"/>
                  </a:ext>
                </a:extLst>
              </a:tr>
              <a:tr h="550094">
                <a:tc>
                  <a:txBody>
                    <a:bodyPr/>
                    <a:lstStyle/>
                    <a:p>
                      <a:pPr algn="ctr"/>
                      <a:r>
                        <a:rPr lang="en-US" sz="2800" dirty="0"/>
                        <a:t>Acidemia</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0.78</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0.54</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1385235740"/>
                  </a:ext>
                </a:extLst>
              </a:tr>
              <a:tr h="550094">
                <a:tc>
                  <a:txBody>
                    <a:bodyPr/>
                    <a:lstStyle/>
                    <a:p>
                      <a:pPr algn="ctr"/>
                      <a:r>
                        <a:rPr lang="en-US" sz="2800" dirty="0"/>
                        <a:t>Normal pH</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1</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3456096489"/>
                  </a:ext>
                </a:extLst>
              </a:tr>
              <a:tr h="550094">
                <a:tc>
                  <a:txBody>
                    <a:bodyPr/>
                    <a:lstStyle/>
                    <a:p>
                      <a:pPr algn="ctr"/>
                      <a:r>
                        <a:rPr lang="en-US" sz="2800" dirty="0"/>
                        <a:t>Alkalemia</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0.63</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pPr algn="ctr"/>
                      <a:r>
                        <a:rPr lang="en-US" sz="2800" dirty="0"/>
                        <a:t>0.63</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1853485378"/>
                  </a:ext>
                </a:extLst>
              </a:tr>
            </a:tbl>
          </a:graphicData>
        </a:graphic>
      </p:graphicFrame>
      <p:sp>
        <p:nvSpPr>
          <p:cNvPr id="390" name="TextBox 389"/>
          <p:cNvSpPr txBox="1"/>
          <p:nvPr/>
        </p:nvSpPr>
        <p:spPr>
          <a:xfrm>
            <a:off x="565116" y="7934799"/>
            <a:ext cx="8526178" cy="7472302"/>
          </a:xfrm>
          <a:prstGeom prst="rect">
            <a:avLst/>
          </a:prstGeom>
          <a:noFill/>
        </p:spPr>
        <p:txBody>
          <a:bodyPr wrap="square" rtlCol="0">
            <a:spAutoFit/>
          </a:bodyPr>
          <a:lstStyle/>
          <a:p>
            <a:pPr algn="ctr"/>
            <a:r>
              <a:rPr lang="en-US" sz="3200" b="1" u="sng" dirty="0">
                <a:solidFill>
                  <a:schemeClr val="accent1">
                    <a:lumMod val="75000"/>
                  </a:schemeClr>
                </a:solidFill>
                <a:latin typeface="Arial" panose="020B0604020202020204" pitchFamily="34" charset="0"/>
                <a:cs typeface="Arial" panose="020B0604020202020204" pitchFamily="34" charset="0"/>
              </a:rPr>
              <a:t>METHODS</a:t>
            </a:r>
          </a:p>
          <a:p>
            <a:pPr marL="192024" indent="-457200">
              <a:lnSpc>
                <a:spcPct val="90000"/>
              </a:lnSpc>
              <a:spcBef>
                <a:spcPts val="2250"/>
              </a:spcBef>
            </a:pPr>
            <a:r>
              <a:rPr lang="en-US" sz="2800" dirty="0">
                <a:solidFill>
                  <a:schemeClr val="bg1"/>
                </a:solidFill>
                <a:latin typeface="Arial" panose="020B0604020202020204" pitchFamily="34" charset="0"/>
                <a:cs typeface="Arial" panose="020B0604020202020204" pitchFamily="34" charset="0"/>
              </a:rPr>
              <a:t>This was a convenience sample of patients older than 18 years of age who were seen in the UC Davis Emergency Department. Patients were enrolled if the attending physician treating them suspected an acid-base derangement, if they had chronic lung disease, or if they were intubated or septic with an arterial blood gas (ABG) or venous blood gas (VBG) drawn within one hour of consent. After consent was obtained, research personnel or nursing staff drew a sample of blood through an existing IV line. The sample was then centrifuged down to plasma. Nitrazine and phion pH papers were then applied to the plasma sample to determine their </a:t>
            </a:r>
            <a:r>
              <a:rPr lang="en-US" sz="2800" dirty="0" err="1">
                <a:solidFill>
                  <a:schemeClr val="bg1"/>
                </a:solidFill>
                <a:latin typeface="Arial" panose="020B0604020202020204" pitchFamily="34" charset="0"/>
                <a:cs typeface="Arial" panose="020B0604020202020204" pitchFamily="34" charset="0"/>
              </a:rPr>
              <a:t>pH.</a:t>
            </a:r>
            <a:r>
              <a:rPr lang="en-US" sz="2800" dirty="0">
                <a:solidFill>
                  <a:schemeClr val="bg1"/>
                </a:solidFill>
                <a:latin typeface="Arial" panose="020B0604020202020204" pitchFamily="34" charset="0"/>
                <a:cs typeface="Arial" panose="020B0604020202020204" pitchFamily="34" charset="0"/>
              </a:rPr>
              <a:t> Nitrazine samples were recorded in increments of 0.5 (6.5, 7.0, 7.5, 8.0) and phion samples were recorded in increments of 0.5, including 7.25 (6.5, 7.0, 7.25, 7.5, 8.0).</a:t>
            </a:r>
          </a:p>
        </p:txBody>
      </p:sp>
      <p:pic>
        <p:nvPicPr>
          <p:cNvPr id="403" name="Picture 4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53961" y="624448"/>
            <a:ext cx="4056774" cy="1063582"/>
          </a:xfrm>
          <a:prstGeom prst="rect">
            <a:avLst/>
          </a:prstGeom>
        </p:spPr>
      </p:pic>
      <p:pic>
        <p:nvPicPr>
          <p:cNvPr id="405" name="Picture 40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3113" y="47622"/>
            <a:ext cx="2333020" cy="2333020"/>
          </a:xfrm>
          <a:prstGeom prst="rect">
            <a:avLst/>
          </a:prstGeom>
        </p:spPr>
      </p:pic>
      <p:sp>
        <p:nvSpPr>
          <p:cNvPr id="2" name="TextBox 1">
            <a:extLst>
              <a:ext uri="{FF2B5EF4-FFF2-40B4-BE49-F238E27FC236}">
                <a16:creationId xmlns:a16="http://schemas.microsoft.com/office/drawing/2014/main" id="{A9FBA692-5BF3-4854-843B-5AD456B9C18C}"/>
              </a:ext>
            </a:extLst>
          </p:cNvPr>
          <p:cNvSpPr txBox="1"/>
          <p:nvPr/>
        </p:nvSpPr>
        <p:spPr>
          <a:xfrm>
            <a:off x="13351907" y="15558019"/>
            <a:ext cx="743503" cy="276999"/>
          </a:xfrm>
          <a:prstGeom prst="rect">
            <a:avLst/>
          </a:prstGeom>
          <a:no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Table 1</a:t>
            </a:r>
          </a:p>
        </p:txBody>
      </p:sp>
    </p:spTree>
    <p:extLst>
      <p:ext uri="{BB962C8B-B14F-4D97-AF65-F5344CB8AC3E}">
        <p14:creationId xmlns:p14="http://schemas.microsoft.com/office/powerpoint/2010/main" val="3417310049"/>
      </p:ext>
    </p:extLst>
  </p:cSld>
  <p:clrMapOvr>
    <a:masterClrMapping/>
  </p:clrMapOvr>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1260</TotalTime>
  <Words>780</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vt:i4>
      </vt:variant>
    </vt:vector>
  </HeadingPairs>
  <TitlesOfParts>
    <vt:vector size="10" baseType="lpstr">
      <vt:lpstr>Arial</vt:lpstr>
      <vt:lpstr>Calibri</vt:lpstr>
      <vt:lpstr>Calibri Light</vt:lpstr>
      <vt:lpstr>Tahoma</vt:lpstr>
      <vt:lpstr>Trebuchet MS</vt:lpstr>
      <vt:lpstr>PosterPresentations.com-36x60-Template-V3</vt:lpstr>
      <vt:lpstr>1_Classic 3 Columns</vt:lpstr>
      <vt:lpstr>Classic - Wide Center</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Kirsten Douglass</cp:lastModifiedBy>
  <cp:revision>61</cp:revision>
  <dcterms:created xsi:type="dcterms:W3CDTF">2012-02-06T18:46:22Z</dcterms:created>
  <dcterms:modified xsi:type="dcterms:W3CDTF">2018-02-16T22:23:12Z</dcterms:modified>
</cp:coreProperties>
</file>