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2954" autoAdjust="0"/>
  </p:normalViewPr>
  <p:slideViewPr>
    <p:cSldViewPr snapToGrid="0" snapToObjects="1" showGuides="1">
      <p:cViewPr>
        <p:scale>
          <a:sx n="53" d="100"/>
          <a:sy n="53" d="100"/>
        </p:scale>
        <p:origin x="608" y="12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OSHPD Data</a:t>
            </a:r>
          </a:p>
        </c:rich>
      </c:tx>
      <c:layout>
        <c:manualLayout>
          <c:xMode val="edge"/>
          <c:yMode val="edge"/>
          <c:x val="0.393867891513561"/>
          <c:y val="0.0324074074074074"/>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4"/>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Sheet1!$A$3:$B$3</c:f>
              <c:strCache>
                <c:ptCount val="2"/>
                <c:pt idx="0">
                  <c:v>Patients from Targetted PCIs</c:v>
                </c:pt>
                <c:pt idx="1">
                  <c:v>Other</c:v>
                </c:pt>
              </c:strCache>
            </c:strRef>
          </c:cat>
          <c:val>
            <c:numRef>
              <c:f>Sheet1!$A$4:$B$4</c:f>
              <c:numCache>
                <c:formatCode>General</c:formatCode>
                <c:ptCount val="2"/>
                <c:pt idx="0">
                  <c:v>19555.0</c:v>
                </c:pt>
                <c:pt idx="1">
                  <c:v>7567.0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Targetted</a:t>
            </a:r>
            <a:r>
              <a:rPr lang="en-US" baseline="0"/>
              <a:t> PCI Centers</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explosion val="1"/>
          <c:dPt>
            <c:idx val="0"/>
            <c:bubble3D val="0"/>
            <c:explosion val="3"/>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Sheet1!$A$1:$B$1</c:f>
              <c:strCache>
                <c:ptCount val="2"/>
                <c:pt idx="0">
                  <c:v>Data Gathered</c:v>
                </c:pt>
                <c:pt idx="1">
                  <c:v>No Data</c:v>
                </c:pt>
              </c:strCache>
            </c:strRef>
          </c:cat>
          <c:val>
            <c:numRef>
              <c:f>Sheet1!$A$2:$B$2</c:f>
              <c:numCache>
                <c:formatCode>General</c:formatCode>
                <c:ptCount val="2"/>
                <c:pt idx="0">
                  <c:v>90.0</c:v>
                </c:pt>
                <c:pt idx="1">
                  <c:v>38.0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D3944-5D67-7840-85AC-5A6C6DDCBEBF}" type="doc">
      <dgm:prSet loTypeId="urn:microsoft.com/office/officeart/2005/8/layout/vList3" loCatId="" qsTypeId="urn:microsoft.com/office/officeart/2005/8/quickstyle/simple4" qsCatId="simple" csTypeId="urn:microsoft.com/office/officeart/2005/8/colors/accent1_2" csCatId="accent1" phldr="1"/>
      <dgm:spPr/>
    </dgm:pt>
    <dgm:pt modelId="{B94A1F06-A4F1-5A48-8804-83357A0C25E7}">
      <dgm:prSet phldrT="[Text]"/>
      <dgm:spPr/>
      <dgm:t>
        <a:bodyPr/>
        <a:lstStyle/>
        <a:p>
          <a:r>
            <a:rPr lang="en-US" dirty="0" smtClean="0"/>
            <a:t>there</a:t>
          </a:r>
          <a:endParaRPr lang="en-US" dirty="0"/>
        </a:p>
      </dgm:t>
    </dgm:pt>
    <dgm:pt modelId="{5999EE1E-7DD0-4941-9625-BFC3C27C8C0B}" type="parTrans" cxnId="{44EC4E4A-FF92-5348-A147-EA75F73D7416}">
      <dgm:prSet/>
      <dgm:spPr/>
      <dgm:t>
        <a:bodyPr/>
        <a:lstStyle/>
        <a:p>
          <a:endParaRPr lang="en-US"/>
        </a:p>
      </dgm:t>
    </dgm:pt>
    <dgm:pt modelId="{AEAB7998-C51D-0A4E-97B6-E2AD712B972C}" type="sibTrans" cxnId="{44EC4E4A-FF92-5348-A147-EA75F73D7416}">
      <dgm:prSet/>
      <dgm:spPr/>
      <dgm:t>
        <a:bodyPr/>
        <a:lstStyle/>
        <a:p>
          <a:endParaRPr lang="en-US"/>
        </a:p>
      </dgm:t>
    </dgm:pt>
    <dgm:pt modelId="{8C9DAFA4-111F-8B44-96F8-1A4F6AEA6852}">
      <dgm:prSet phldrT="[Text]"/>
      <dgm:spPr/>
      <dgm:t>
        <a:bodyPr/>
        <a:lstStyle/>
        <a:p>
          <a:r>
            <a:rPr lang="en-US" dirty="0" smtClean="0"/>
            <a:t>1</a:t>
          </a:r>
          <a:endParaRPr lang="en-US" dirty="0"/>
        </a:p>
      </dgm:t>
    </dgm:pt>
    <dgm:pt modelId="{B8FFA987-6AEE-6140-946D-5DA483C478D3}" type="parTrans" cxnId="{6245E279-34B7-B94C-89DD-38755070CD50}">
      <dgm:prSet/>
      <dgm:spPr/>
      <dgm:t>
        <a:bodyPr/>
        <a:lstStyle/>
        <a:p>
          <a:endParaRPr lang="en-US"/>
        </a:p>
      </dgm:t>
    </dgm:pt>
    <dgm:pt modelId="{B6265309-DDB8-AC4A-AE27-3281B47A1238}" type="sibTrans" cxnId="{6245E279-34B7-B94C-89DD-38755070CD50}">
      <dgm:prSet/>
      <dgm:spPr/>
      <dgm:t>
        <a:bodyPr/>
        <a:lstStyle/>
        <a:p>
          <a:endParaRPr lang="en-US"/>
        </a:p>
      </dgm:t>
    </dgm:pt>
    <dgm:pt modelId="{6E35F839-7CF4-B748-B746-38F85EB01B82}">
      <dgm:prSet phldrT="[Text]" phldr="1"/>
      <dgm:spPr/>
      <dgm:t>
        <a:bodyPr/>
        <a:lstStyle/>
        <a:p>
          <a:endParaRPr lang="en-US" dirty="0"/>
        </a:p>
      </dgm:t>
    </dgm:pt>
    <dgm:pt modelId="{BF681AEB-56D9-6E47-B39D-C1B1A61310D5}" type="parTrans" cxnId="{FF94B3C5-0565-CA4C-818D-8FD0293B9B3F}">
      <dgm:prSet/>
      <dgm:spPr/>
      <dgm:t>
        <a:bodyPr/>
        <a:lstStyle/>
        <a:p>
          <a:endParaRPr lang="en-US"/>
        </a:p>
      </dgm:t>
    </dgm:pt>
    <dgm:pt modelId="{1062BEEE-552E-E14D-9DE6-3A85BD5B32D4}" type="sibTrans" cxnId="{FF94B3C5-0565-CA4C-818D-8FD0293B9B3F}">
      <dgm:prSet/>
      <dgm:spPr/>
      <dgm:t>
        <a:bodyPr/>
        <a:lstStyle/>
        <a:p>
          <a:endParaRPr lang="en-US"/>
        </a:p>
      </dgm:t>
    </dgm:pt>
    <dgm:pt modelId="{6D116EB8-C9B7-7947-89BC-62DD2DCB1482}" type="pres">
      <dgm:prSet presAssocID="{773D3944-5D67-7840-85AC-5A6C6DDCBEBF}" presName="linearFlow" presStyleCnt="0">
        <dgm:presLayoutVars>
          <dgm:dir/>
          <dgm:resizeHandles val="exact"/>
        </dgm:presLayoutVars>
      </dgm:prSet>
      <dgm:spPr/>
    </dgm:pt>
    <dgm:pt modelId="{37599DAD-04E6-D545-905F-AA7115498984}" type="pres">
      <dgm:prSet presAssocID="{B94A1F06-A4F1-5A48-8804-83357A0C25E7}" presName="composite" presStyleCnt="0"/>
      <dgm:spPr/>
    </dgm:pt>
    <dgm:pt modelId="{3415B6D7-DAB2-3243-8A0E-05C7BE2E6996}" type="pres">
      <dgm:prSet presAssocID="{B94A1F06-A4F1-5A48-8804-83357A0C25E7}" presName="imgShp" presStyleLbl="fgImgPlace1" presStyleIdx="0" presStyleCnt="3"/>
      <dgm:spPr/>
    </dgm:pt>
    <dgm:pt modelId="{267415DB-B218-9544-822C-3E711BE9D49C}" type="pres">
      <dgm:prSet presAssocID="{B94A1F06-A4F1-5A48-8804-83357A0C25E7}" presName="txShp" presStyleLbl="node1" presStyleIdx="0" presStyleCnt="3">
        <dgm:presLayoutVars>
          <dgm:bulletEnabled val="1"/>
        </dgm:presLayoutVars>
      </dgm:prSet>
      <dgm:spPr/>
    </dgm:pt>
    <dgm:pt modelId="{A6171F94-A4F0-F646-A73C-256851AEE744}" type="pres">
      <dgm:prSet presAssocID="{AEAB7998-C51D-0A4E-97B6-E2AD712B972C}" presName="spacing" presStyleCnt="0"/>
      <dgm:spPr/>
    </dgm:pt>
    <dgm:pt modelId="{C8D52EBE-2C56-A748-AE9F-9705D2B3828A}" type="pres">
      <dgm:prSet presAssocID="{8C9DAFA4-111F-8B44-96F8-1A4F6AEA6852}" presName="composite" presStyleCnt="0"/>
      <dgm:spPr/>
    </dgm:pt>
    <dgm:pt modelId="{C7DBCEE0-254A-0141-B623-81BD8F816C5B}" type="pres">
      <dgm:prSet presAssocID="{8C9DAFA4-111F-8B44-96F8-1A4F6AEA6852}" presName="imgShp" presStyleLbl="fgImgPlace1" presStyleIdx="1" presStyleCnt="3"/>
      <dgm:spPr/>
    </dgm:pt>
    <dgm:pt modelId="{56345EF4-2A2D-BE41-8518-F3DB89FD406C}" type="pres">
      <dgm:prSet presAssocID="{8C9DAFA4-111F-8B44-96F8-1A4F6AEA6852}" presName="txShp" presStyleLbl="node1" presStyleIdx="1" presStyleCnt="3">
        <dgm:presLayoutVars>
          <dgm:bulletEnabled val="1"/>
        </dgm:presLayoutVars>
      </dgm:prSet>
      <dgm:spPr/>
    </dgm:pt>
    <dgm:pt modelId="{1AA56005-4FA6-9045-99AC-47229E069ABC}" type="pres">
      <dgm:prSet presAssocID="{B6265309-DDB8-AC4A-AE27-3281B47A1238}" presName="spacing" presStyleCnt="0"/>
      <dgm:spPr/>
    </dgm:pt>
    <dgm:pt modelId="{033573CD-8C12-2F4F-82C2-2D9217C1DE5F}" type="pres">
      <dgm:prSet presAssocID="{6E35F839-7CF4-B748-B746-38F85EB01B82}" presName="composite" presStyleCnt="0"/>
      <dgm:spPr/>
    </dgm:pt>
    <dgm:pt modelId="{D4AA9AC5-BDB7-9C43-9A13-C8CA596F79C9}" type="pres">
      <dgm:prSet presAssocID="{6E35F839-7CF4-B748-B746-38F85EB01B82}" presName="imgShp" presStyleLbl="fgImgPlace1" presStyleIdx="2" presStyleCnt="3"/>
      <dgm:spPr/>
    </dgm:pt>
    <dgm:pt modelId="{537A3221-C1AB-4C4D-BF00-287498724B49}" type="pres">
      <dgm:prSet presAssocID="{6E35F839-7CF4-B748-B746-38F85EB01B82}" presName="txShp" presStyleLbl="node1" presStyleIdx="2" presStyleCnt="3">
        <dgm:presLayoutVars>
          <dgm:bulletEnabled val="1"/>
        </dgm:presLayoutVars>
      </dgm:prSet>
      <dgm:spPr/>
    </dgm:pt>
  </dgm:ptLst>
  <dgm:cxnLst>
    <dgm:cxn modelId="{0254AEEA-A3E9-EF4A-B420-27C0BA083B7B}" type="presOf" srcId="{6E35F839-7CF4-B748-B746-38F85EB01B82}" destId="{537A3221-C1AB-4C4D-BF00-287498724B49}" srcOrd="0" destOrd="0" presId="urn:microsoft.com/office/officeart/2005/8/layout/vList3"/>
    <dgm:cxn modelId="{782321A8-5EEB-C345-90AA-FAEFE4436D8A}" type="presOf" srcId="{773D3944-5D67-7840-85AC-5A6C6DDCBEBF}" destId="{6D116EB8-C9B7-7947-89BC-62DD2DCB1482}" srcOrd="0" destOrd="0" presId="urn:microsoft.com/office/officeart/2005/8/layout/vList3"/>
    <dgm:cxn modelId="{FF94B3C5-0565-CA4C-818D-8FD0293B9B3F}" srcId="{773D3944-5D67-7840-85AC-5A6C6DDCBEBF}" destId="{6E35F839-7CF4-B748-B746-38F85EB01B82}" srcOrd="2" destOrd="0" parTransId="{BF681AEB-56D9-6E47-B39D-C1B1A61310D5}" sibTransId="{1062BEEE-552E-E14D-9DE6-3A85BD5B32D4}"/>
    <dgm:cxn modelId="{CCD17586-E847-FA4A-ACD0-A3ADB7075533}" type="presOf" srcId="{B94A1F06-A4F1-5A48-8804-83357A0C25E7}" destId="{267415DB-B218-9544-822C-3E711BE9D49C}" srcOrd="0" destOrd="0" presId="urn:microsoft.com/office/officeart/2005/8/layout/vList3"/>
    <dgm:cxn modelId="{44EC4E4A-FF92-5348-A147-EA75F73D7416}" srcId="{773D3944-5D67-7840-85AC-5A6C6DDCBEBF}" destId="{B94A1F06-A4F1-5A48-8804-83357A0C25E7}" srcOrd="0" destOrd="0" parTransId="{5999EE1E-7DD0-4941-9625-BFC3C27C8C0B}" sibTransId="{AEAB7998-C51D-0A4E-97B6-E2AD712B972C}"/>
    <dgm:cxn modelId="{6245E279-34B7-B94C-89DD-38755070CD50}" srcId="{773D3944-5D67-7840-85AC-5A6C6DDCBEBF}" destId="{8C9DAFA4-111F-8B44-96F8-1A4F6AEA6852}" srcOrd="1" destOrd="0" parTransId="{B8FFA987-6AEE-6140-946D-5DA483C478D3}" sibTransId="{B6265309-DDB8-AC4A-AE27-3281B47A1238}"/>
    <dgm:cxn modelId="{6A8F5A3D-2776-3D43-82EB-4008268A949A}" type="presOf" srcId="{8C9DAFA4-111F-8B44-96F8-1A4F6AEA6852}" destId="{56345EF4-2A2D-BE41-8518-F3DB89FD406C}" srcOrd="0" destOrd="0" presId="urn:microsoft.com/office/officeart/2005/8/layout/vList3"/>
    <dgm:cxn modelId="{A0E6E9B0-E608-8043-AE91-07F1C24980B9}" type="presParOf" srcId="{6D116EB8-C9B7-7947-89BC-62DD2DCB1482}" destId="{37599DAD-04E6-D545-905F-AA7115498984}" srcOrd="0" destOrd="0" presId="urn:microsoft.com/office/officeart/2005/8/layout/vList3"/>
    <dgm:cxn modelId="{7F9812CA-131B-9F4D-BE28-2EBB67D450F1}" type="presParOf" srcId="{37599DAD-04E6-D545-905F-AA7115498984}" destId="{3415B6D7-DAB2-3243-8A0E-05C7BE2E6996}" srcOrd="0" destOrd="0" presId="urn:microsoft.com/office/officeart/2005/8/layout/vList3"/>
    <dgm:cxn modelId="{1B38F517-A3FB-1B42-82C3-1D71F1194BBB}" type="presParOf" srcId="{37599DAD-04E6-D545-905F-AA7115498984}" destId="{267415DB-B218-9544-822C-3E711BE9D49C}" srcOrd="1" destOrd="0" presId="urn:microsoft.com/office/officeart/2005/8/layout/vList3"/>
    <dgm:cxn modelId="{39A73D88-E55B-2E48-ABF8-1D5C1A90C0DF}" type="presParOf" srcId="{6D116EB8-C9B7-7947-89BC-62DD2DCB1482}" destId="{A6171F94-A4F0-F646-A73C-256851AEE744}" srcOrd="1" destOrd="0" presId="urn:microsoft.com/office/officeart/2005/8/layout/vList3"/>
    <dgm:cxn modelId="{8084D1D4-F413-004D-A9B4-A8CC6340DA83}" type="presParOf" srcId="{6D116EB8-C9B7-7947-89BC-62DD2DCB1482}" destId="{C8D52EBE-2C56-A748-AE9F-9705D2B3828A}" srcOrd="2" destOrd="0" presId="urn:microsoft.com/office/officeart/2005/8/layout/vList3"/>
    <dgm:cxn modelId="{D3558ED9-E985-8D4D-B0E0-92ED1FA08EDD}" type="presParOf" srcId="{C8D52EBE-2C56-A748-AE9F-9705D2B3828A}" destId="{C7DBCEE0-254A-0141-B623-81BD8F816C5B}" srcOrd="0" destOrd="0" presId="urn:microsoft.com/office/officeart/2005/8/layout/vList3"/>
    <dgm:cxn modelId="{74CA6323-8735-2B46-B66B-AF137611602F}" type="presParOf" srcId="{C8D52EBE-2C56-A748-AE9F-9705D2B3828A}" destId="{56345EF4-2A2D-BE41-8518-F3DB89FD406C}" srcOrd="1" destOrd="0" presId="urn:microsoft.com/office/officeart/2005/8/layout/vList3"/>
    <dgm:cxn modelId="{D33C463A-6742-4346-874C-4914C4D661CC}" type="presParOf" srcId="{6D116EB8-C9B7-7947-89BC-62DD2DCB1482}" destId="{1AA56005-4FA6-9045-99AC-47229E069ABC}" srcOrd="3" destOrd="0" presId="urn:microsoft.com/office/officeart/2005/8/layout/vList3"/>
    <dgm:cxn modelId="{606A8301-4D4F-864D-B113-C806E8AD907A}" type="presParOf" srcId="{6D116EB8-C9B7-7947-89BC-62DD2DCB1482}" destId="{033573CD-8C12-2F4F-82C2-2D9217C1DE5F}" srcOrd="4" destOrd="0" presId="urn:microsoft.com/office/officeart/2005/8/layout/vList3"/>
    <dgm:cxn modelId="{C6B72500-C8B4-BF40-8485-46EF89036B30}" type="presParOf" srcId="{033573CD-8C12-2F4F-82C2-2D9217C1DE5F}" destId="{D4AA9AC5-BDB7-9C43-9A13-C8CA596F79C9}" srcOrd="0" destOrd="0" presId="urn:microsoft.com/office/officeart/2005/8/layout/vList3"/>
    <dgm:cxn modelId="{7995205C-8883-8B48-8E80-5A0211F6FD61}" type="presParOf" srcId="{033573CD-8C12-2F4F-82C2-2D9217C1DE5F}" destId="{537A3221-C1AB-4C4D-BF00-287498724B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415DB-B218-9544-822C-3E711BE9D49C}">
      <dsp:nvSpPr>
        <dsp:cNvPr id="0" name=""/>
        <dsp:cNvSpPr/>
      </dsp:nvSpPr>
      <dsp:spPr>
        <a:xfrm rot="10800000">
          <a:off x="560671" y="1190"/>
          <a:ext cx="1758775" cy="47068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560"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there</a:t>
          </a:r>
          <a:endParaRPr lang="en-US" sz="2200" kern="1200" dirty="0"/>
        </a:p>
      </dsp:txBody>
      <dsp:txXfrm rot="10800000">
        <a:off x="678343" y="1190"/>
        <a:ext cx="1641103" cy="470687"/>
      </dsp:txXfrm>
    </dsp:sp>
    <dsp:sp modelId="{3415B6D7-DAB2-3243-8A0E-05C7BE2E6996}">
      <dsp:nvSpPr>
        <dsp:cNvPr id="0" name=""/>
        <dsp:cNvSpPr/>
      </dsp:nvSpPr>
      <dsp:spPr>
        <a:xfrm>
          <a:off x="325327" y="1190"/>
          <a:ext cx="470687" cy="47068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345EF4-2A2D-BE41-8518-F3DB89FD406C}">
      <dsp:nvSpPr>
        <dsp:cNvPr id="0" name=""/>
        <dsp:cNvSpPr/>
      </dsp:nvSpPr>
      <dsp:spPr>
        <a:xfrm rot="10800000">
          <a:off x="560671" y="612381"/>
          <a:ext cx="1758775" cy="47068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560"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10800000">
        <a:off x="678343" y="612381"/>
        <a:ext cx="1641103" cy="470687"/>
      </dsp:txXfrm>
    </dsp:sp>
    <dsp:sp modelId="{C7DBCEE0-254A-0141-B623-81BD8F816C5B}">
      <dsp:nvSpPr>
        <dsp:cNvPr id="0" name=""/>
        <dsp:cNvSpPr/>
      </dsp:nvSpPr>
      <dsp:spPr>
        <a:xfrm>
          <a:off x="325327" y="612381"/>
          <a:ext cx="470687" cy="47068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7A3221-C1AB-4C4D-BF00-287498724B49}">
      <dsp:nvSpPr>
        <dsp:cNvPr id="0" name=""/>
        <dsp:cNvSpPr/>
      </dsp:nvSpPr>
      <dsp:spPr>
        <a:xfrm rot="10800000">
          <a:off x="560671" y="1223572"/>
          <a:ext cx="1758775" cy="47068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7560" tIns="83820" rIns="156464"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678343" y="1223572"/>
        <a:ext cx="1641103" cy="470687"/>
      </dsp:txXfrm>
    </dsp:sp>
    <dsp:sp modelId="{D4AA9AC5-BDB7-9C43-9A13-C8CA596F79C9}">
      <dsp:nvSpPr>
        <dsp:cNvPr id="0" name=""/>
        <dsp:cNvSpPr/>
      </dsp:nvSpPr>
      <dsp:spPr>
        <a:xfrm>
          <a:off x="325327" y="1223572"/>
          <a:ext cx="470687" cy="470687"/>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2/19/20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t>
            </a:r>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64635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tiff"/><Relationship Id="rId12"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9" Type="http://schemas.openxmlformats.org/officeDocument/2006/relationships/chart" Target="../charts/chart1.xml"/><Relationship Id="rId10"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4810" y="3518562"/>
            <a:ext cx="6299578" cy="5188220"/>
          </a:xfrm>
        </p:spPr>
        <p:txBody>
          <a:bodyPr/>
          <a:lstStyle/>
          <a:p>
            <a:r>
              <a:rPr lang="en-US" sz="2000" dirty="0"/>
              <a:t>Healthcare disparities have been identified </a:t>
            </a:r>
            <a:r>
              <a:rPr lang="en-US" sz="2000" dirty="0" smtClean="0"/>
              <a:t>among </a:t>
            </a:r>
            <a:r>
              <a:rPr lang="en-US" sz="2000" dirty="0" err="1"/>
              <a:t>out-of</a:t>
            </a:r>
            <a:r>
              <a:rPr lang="en-US" sz="2000" dirty="0"/>
              <a:t>–hospital cardiac </a:t>
            </a:r>
            <a:r>
              <a:rPr lang="en-US" sz="2000" dirty="0" smtClean="0"/>
              <a:t>arrest (OHCA) patients, </a:t>
            </a:r>
            <a:r>
              <a:rPr lang="en-US" sz="2000" dirty="0"/>
              <a:t>the most common cause of cardiac </a:t>
            </a:r>
            <a:r>
              <a:rPr lang="en-US" sz="2000" dirty="0" smtClean="0"/>
              <a:t>death.</a:t>
            </a:r>
            <a:r>
              <a:rPr lang="en-US" sz="2000" baseline="-25000" dirty="0" smtClean="0"/>
              <a:t>1</a:t>
            </a:r>
            <a:r>
              <a:rPr lang="en-US" sz="2000" dirty="0" smtClean="0"/>
              <a:t> Decreased </a:t>
            </a:r>
            <a:r>
              <a:rPr lang="en-US" sz="2000" dirty="0"/>
              <a:t>odds of cardiac catheterization has been found to be associated with </a:t>
            </a:r>
            <a:r>
              <a:rPr lang="en-US" sz="2000" dirty="0" smtClean="0"/>
              <a:t>non-White </a:t>
            </a:r>
            <a:r>
              <a:rPr lang="en-US" sz="2000" dirty="0"/>
              <a:t>race and </a:t>
            </a:r>
            <a:r>
              <a:rPr lang="en-US" sz="2000" dirty="0" smtClean="0"/>
              <a:t>non-private </a:t>
            </a:r>
            <a:r>
              <a:rPr lang="en-US" sz="2000" dirty="0"/>
              <a:t>insurance at the patient </a:t>
            </a:r>
            <a:r>
              <a:rPr lang="en-US" sz="2000" dirty="0" smtClean="0"/>
              <a:t>level among California 24/7 Percutaneous Coronary Intervention (PCI) </a:t>
            </a:r>
            <a:r>
              <a:rPr lang="en-US" sz="2000" dirty="0" smtClean="0"/>
              <a:t>centers.</a:t>
            </a:r>
            <a:r>
              <a:rPr lang="en-US" sz="2000" baseline="-25000" dirty="0" smtClean="0"/>
              <a:t>2</a:t>
            </a:r>
            <a:r>
              <a:rPr lang="en-US" sz="2000" dirty="0" smtClean="0"/>
              <a:t> </a:t>
            </a:r>
            <a:r>
              <a:rPr lang="en-US" sz="2000" dirty="0"/>
              <a:t>Our current </a:t>
            </a:r>
            <a:r>
              <a:rPr lang="en-US" sz="2000" dirty="0" smtClean="0"/>
              <a:t>work expands </a:t>
            </a:r>
            <a:r>
              <a:rPr lang="en-US" sz="2000" dirty="0"/>
              <a:t>on this research by </a:t>
            </a:r>
            <a:r>
              <a:rPr lang="en-US" sz="2000" dirty="0" smtClean="0"/>
              <a:t>identifying </a:t>
            </a:r>
            <a:r>
              <a:rPr lang="en-US" sz="2000" dirty="0"/>
              <a:t>specific clinical practices, such as cardiac catheterization regardless of rhythm, use of advanced therapeutics and targeted temperature management, </a:t>
            </a:r>
            <a:r>
              <a:rPr lang="en-US" sz="2000" dirty="0" smtClean="0"/>
              <a:t>associated </a:t>
            </a:r>
            <a:r>
              <a:rPr lang="en-US" sz="2000" dirty="0"/>
              <a:t>with race and insurance status of patients within California. With this research we wish to aid the process of eliminating healthcare disparities among California OHCA patients by </a:t>
            </a:r>
            <a:r>
              <a:rPr lang="en-US" sz="2000" dirty="0" smtClean="0"/>
              <a:t>identifying these correlations. </a:t>
            </a:r>
          </a:p>
        </p:txBody>
      </p:sp>
      <p:sp>
        <p:nvSpPr>
          <p:cNvPr id="3" name="Text Placeholder 2"/>
          <p:cNvSpPr>
            <a:spLocks noGrp="1"/>
          </p:cNvSpPr>
          <p:nvPr>
            <p:ph type="body" sz="quarter" idx="11"/>
          </p:nvPr>
        </p:nvSpPr>
        <p:spPr>
          <a:xfrm>
            <a:off x="576461" y="2810168"/>
            <a:ext cx="6280547" cy="659516"/>
          </a:xfrm>
        </p:spPr>
        <p:txBody>
          <a:bodyPr/>
          <a:lstStyle/>
          <a:p>
            <a:r>
              <a:rPr lang="en-US" sz="3600" dirty="0" smtClean="0"/>
              <a:t>Introduction</a:t>
            </a:r>
            <a:endParaRPr lang="en-US" sz="3600" dirty="0"/>
          </a:p>
        </p:txBody>
      </p:sp>
      <p:sp>
        <p:nvSpPr>
          <p:cNvPr id="5" name="Text Placeholder 4"/>
          <p:cNvSpPr>
            <a:spLocks noGrp="1"/>
          </p:cNvSpPr>
          <p:nvPr>
            <p:ph type="body" sz="quarter" idx="20"/>
          </p:nvPr>
        </p:nvSpPr>
        <p:spPr>
          <a:xfrm>
            <a:off x="587883" y="8716728"/>
            <a:ext cx="6281539" cy="659516"/>
          </a:xfrm>
        </p:spPr>
        <p:txBody>
          <a:bodyPr/>
          <a:lstStyle/>
          <a:p>
            <a:r>
              <a:rPr lang="en-US" sz="3600" dirty="0" smtClean="0"/>
              <a:t>Objectives</a:t>
            </a:r>
            <a:endParaRPr lang="en-US" sz="3600" dirty="0"/>
          </a:p>
        </p:txBody>
      </p:sp>
      <p:sp>
        <p:nvSpPr>
          <p:cNvPr id="6" name="Text Placeholder 5"/>
          <p:cNvSpPr>
            <a:spLocks noGrp="1"/>
          </p:cNvSpPr>
          <p:nvPr>
            <p:ph type="body" sz="quarter" idx="21"/>
          </p:nvPr>
        </p:nvSpPr>
        <p:spPr>
          <a:xfrm>
            <a:off x="695100" y="11565825"/>
            <a:ext cx="6260106" cy="4572667"/>
          </a:xfrm>
        </p:spPr>
        <p:txBody>
          <a:bodyPr/>
          <a:lstStyle/>
          <a:p>
            <a:r>
              <a:rPr lang="en-US" sz="2000" dirty="0"/>
              <a:t>D</a:t>
            </a:r>
            <a:r>
              <a:rPr lang="en-US" sz="2000" dirty="0" smtClean="0"/>
              <a:t>ata </a:t>
            </a:r>
            <a:r>
              <a:rPr lang="en-US" sz="2000" dirty="0"/>
              <a:t>from the California Office of Statewide Health Planning and Development (OSHPD) </a:t>
            </a:r>
            <a:r>
              <a:rPr lang="en-US" sz="2000" dirty="0" smtClean="0"/>
              <a:t>was </a:t>
            </a:r>
            <a:r>
              <a:rPr lang="en-US" sz="2000" dirty="0" smtClean="0"/>
              <a:t>used </a:t>
            </a:r>
            <a:r>
              <a:rPr lang="en-US" sz="2000" dirty="0"/>
              <a:t>to identify </a:t>
            </a:r>
            <a:r>
              <a:rPr lang="en-US" sz="2000" dirty="0" smtClean="0"/>
              <a:t>patient </a:t>
            </a:r>
            <a:r>
              <a:rPr lang="en-US" sz="2000" dirty="0" smtClean="0"/>
              <a:t>race/ethnicity </a:t>
            </a:r>
            <a:r>
              <a:rPr lang="en-US" sz="2000" dirty="0"/>
              <a:t>and insurance factors, </a:t>
            </a:r>
            <a:r>
              <a:rPr lang="en-US" sz="2000" dirty="0" smtClean="0"/>
              <a:t>specifically focusing on </a:t>
            </a:r>
            <a:r>
              <a:rPr lang="en-US" sz="2000" dirty="0" smtClean="0"/>
              <a:t>proportions of those patients who self-identified as Whites vs. non-White Latinos and those patients with Medicare coverage. </a:t>
            </a:r>
            <a:r>
              <a:rPr lang="en-US" sz="2000" dirty="0"/>
              <a:t>We </a:t>
            </a:r>
            <a:r>
              <a:rPr lang="en-US" sz="2000" dirty="0" smtClean="0"/>
              <a:t>used </a:t>
            </a:r>
            <a:r>
              <a:rPr lang="en-US" sz="2000" dirty="0"/>
              <a:t>healthcare practitioner survey data from our </a:t>
            </a:r>
            <a:r>
              <a:rPr lang="en-US" sz="2000" dirty="0" smtClean="0"/>
              <a:t>prior research study, </a:t>
            </a:r>
            <a:r>
              <a:rPr lang="en-US" sz="2000" dirty="0"/>
              <a:t>“Understanding the Factors Affecting Hospital Performance in Out-of-Hospital Cardiac Arrest: A Mixed-Methods Study</a:t>
            </a:r>
            <a:r>
              <a:rPr lang="en-US" sz="2000" dirty="0" smtClean="0"/>
              <a:t>,”</a:t>
            </a:r>
            <a:r>
              <a:rPr lang="en-US" sz="2000" baseline="-25000" dirty="0" smtClean="0"/>
              <a:t>3</a:t>
            </a:r>
            <a:r>
              <a:rPr lang="en-US" sz="2000" dirty="0" smtClean="0"/>
              <a:t> </a:t>
            </a:r>
            <a:r>
              <a:rPr lang="en-US" sz="2000" dirty="0"/>
              <a:t>to identify </a:t>
            </a:r>
            <a:r>
              <a:rPr lang="en-US" sz="2000" dirty="0" smtClean="0"/>
              <a:t>specific </a:t>
            </a:r>
            <a:r>
              <a:rPr lang="en-US" sz="2000" dirty="0"/>
              <a:t>clinical practices performed at California 24/7 PCI centers from which these patients received care. Patients </a:t>
            </a:r>
            <a:r>
              <a:rPr lang="en-US" sz="2000" dirty="0" smtClean="0"/>
              <a:t>were </a:t>
            </a:r>
            <a:r>
              <a:rPr lang="en-US" sz="2000" dirty="0"/>
              <a:t>categorized by </a:t>
            </a:r>
            <a:r>
              <a:rPr lang="en-US" sz="2000" dirty="0" smtClean="0"/>
              <a:t>race/ethnicity as self-identified White </a:t>
            </a:r>
            <a:r>
              <a:rPr lang="en-US" sz="2000" dirty="0"/>
              <a:t>vs</a:t>
            </a:r>
            <a:r>
              <a:rPr lang="en-US" sz="2000" dirty="0" smtClean="0"/>
              <a:t>. non-White Latinos and </a:t>
            </a:r>
            <a:endParaRPr lang="en-US" sz="2000" dirty="0"/>
          </a:p>
        </p:txBody>
      </p:sp>
      <p:sp>
        <p:nvSpPr>
          <p:cNvPr id="7" name="Text Placeholder 6"/>
          <p:cNvSpPr>
            <a:spLocks noGrp="1"/>
          </p:cNvSpPr>
          <p:nvPr>
            <p:ph type="body" sz="quarter" idx="22"/>
          </p:nvPr>
        </p:nvSpPr>
        <p:spPr>
          <a:xfrm>
            <a:off x="588875" y="10913620"/>
            <a:ext cx="6280547" cy="659516"/>
          </a:xfrm>
        </p:spPr>
        <p:txBody>
          <a:bodyPr/>
          <a:lstStyle/>
          <a:p>
            <a:r>
              <a:rPr lang="en-US" sz="3600" dirty="0" smtClean="0"/>
              <a:t>Methods</a:t>
            </a:r>
            <a:endParaRPr lang="en-US" sz="3600" dirty="0"/>
          </a:p>
        </p:txBody>
      </p:sp>
      <p:sp>
        <p:nvSpPr>
          <p:cNvPr id="8" name="Text Placeholder 7"/>
          <p:cNvSpPr>
            <a:spLocks noGrp="1"/>
          </p:cNvSpPr>
          <p:nvPr>
            <p:ph type="body" sz="quarter" idx="23"/>
          </p:nvPr>
        </p:nvSpPr>
        <p:spPr>
          <a:xfrm>
            <a:off x="7313873" y="9396137"/>
            <a:ext cx="6221062" cy="1802678"/>
          </a:xfrm>
        </p:spPr>
        <p:txBody>
          <a:bodyPr/>
          <a:lstStyle/>
          <a:p>
            <a:r>
              <a:rPr lang="en-US" sz="2000" dirty="0"/>
              <a:t>We </a:t>
            </a:r>
            <a:r>
              <a:rPr lang="en-US" sz="2000" dirty="0" smtClean="0"/>
              <a:t>used information from PCI centers representing OSHPD patient data of 19,555 patients </a:t>
            </a:r>
            <a:r>
              <a:rPr lang="en-US" sz="2000" dirty="0"/>
              <a:t>and health practitioner data </a:t>
            </a:r>
            <a:r>
              <a:rPr lang="en-US" sz="2000" dirty="0" smtClean="0"/>
              <a:t>from 252 </a:t>
            </a:r>
            <a:r>
              <a:rPr lang="en-US" sz="2000" dirty="0"/>
              <a:t>survey participants </a:t>
            </a:r>
            <a:r>
              <a:rPr lang="en-US" sz="2000" dirty="0" smtClean="0"/>
              <a:t>representing 90 </a:t>
            </a:r>
            <a:r>
              <a:rPr lang="en-US" sz="2000" dirty="0"/>
              <a:t>of </a:t>
            </a:r>
            <a:r>
              <a:rPr lang="en-US" sz="2000" dirty="0" smtClean="0"/>
              <a:t>the </a:t>
            </a:r>
            <a:r>
              <a:rPr lang="en-US" sz="2000" dirty="0"/>
              <a:t>targeted 128 </a:t>
            </a:r>
            <a:r>
              <a:rPr lang="en-US" sz="2000" dirty="0" smtClean="0"/>
              <a:t>California PCI </a:t>
            </a:r>
            <a:r>
              <a:rPr lang="en-US" sz="2000" dirty="0"/>
              <a:t>centers. </a:t>
            </a:r>
          </a:p>
        </p:txBody>
      </p:sp>
      <p:sp>
        <p:nvSpPr>
          <p:cNvPr id="9" name="Text Placeholder 8"/>
          <p:cNvSpPr>
            <a:spLocks noGrp="1"/>
          </p:cNvSpPr>
          <p:nvPr>
            <p:ph type="body" sz="quarter" idx="24"/>
          </p:nvPr>
        </p:nvSpPr>
        <p:spPr>
          <a:xfrm>
            <a:off x="7248435" y="8714510"/>
            <a:ext cx="6286500" cy="659516"/>
          </a:xfrm>
        </p:spPr>
        <p:txBody>
          <a:bodyPr/>
          <a:lstStyle/>
          <a:p>
            <a:r>
              <a:rPr lang="en-US" sz="3600" dirty="0" smtClean="0"/>
              <a:t>Preliminary </a:t>
            </a:r>
            <a:r>
              <a:rPr lang="en-US" sz="3600" dirty="0" smtClean="0"/>
              <a:t>Results</a:t>
            </a:r>
            <a:endParaRPr lang="en-US" sz="3600" dirty="0"/>
          </a:p>
        </p:txBody>
      </p:sp>
      <p:sp>
        <p:nvSpPr>
          <p:cNvPr id="10" name="Text Placeholder 9"/>
          <p:cNvSpPr>
            <a:spLocks noGrp="1"/>
          </p:cNvSpPr>
          <p:nvPr>
            <p:ph type="body" sz="quarter" idx="25"/>
          </p:nvPr>
        </p:nvSpPr>
        <p:spPr>
          <a:xfrm>
            <a:off x="20575984" y="2810168"/>
            <a:ext cx="6279386" cy="659516"/>
          </a:xfrm>
        </p:spPr>
        <p:txBody>
          <a:bodyPr/>
          <a:lstStyle/>
          <a:p>
            <a:r>
              <a:rPr lang="en-US" sz="3600" dirty="0" smtClean="0"/>
              <a:t>Conclusions</a:t>
            </a:r>
            <a:endParaRPr lang="en-US" sz="3600" dirty="0"/>
          </a:p>
        </p:txBody>
      </p:sp>
      <p:sp>
        <p:nvSpPr>
          <p:cNvPr id="11" name="Text Placeholder 10"/>
          <p:cNvSpPr>
            <a:spLocks noGrp="1"/>
          </p:cNvSpPr>
          <p:nvPr>
            <p:ph type="body" sz="quarter" idx="26"/>
          </p:nvPr>
        </p:nvSpPr>
        <p:spPr>
          <a:xfrm>
            <a:off x="20575984" y="9678480"/>
            <a:ext cx="6279386" cy="4726555"/>
          </a:xfrm>
        </p:spPr>
        <p:txBody>
          <a:bodyPr/>
          <a:lstStyle/>
          <a:p>
            <a:r>
              <a:rPr lang="en-US" sz="2000" baseline="-25000" dirty="0" smtClean="0"/>
              <a:t>1 </a:t>
            </a:r>
            <a:r>
              <a:rPr lang="en-US" sz="2000" dirty="0" smtClean="0"/>
              <a:t>Zheng </a:t>
            </a:r>
            <a:r>
              <a:rPr lang="en-US" sz="2000" dirty="0"/>
              <a:t>ZJ, Croft JB, Giles WH, Mensah GA. Sudden cardiac death in the United States, 1989 to 1998. Circulation 2001;104:2158-63.</a:t>
            </a:r>
            <a:endParaRPr lang="en-US" sz="2000" baseline="-25000" dirty="0" smtClean="0"/>
          </a:p>
          <a:p>
            <a:endParaRPr lang="en-US" sz="2000" baseline="-25000" dirty="0"/>
          </a:p>
          <a:p>
            <a:r>
              <a:rPr lang="en-US" sz="2000" baseline="-25000" dirty="0" smtClean="0"/>
              <a:t>2</a:t>
            </a:r>
            <a:r>
              <a:rPr lang="en-US" sz="2000" dirty="0" smtClean="0"/>
              <a:t> </a:t>
            </a:r>
            <a:r>
              <a:rPr lang="en-US" sz="2000" dirty="0"/>
              <a:t>Casey SD, </a:t>
            </a:r>
            <a:r>
              <a:rPr lang="en-US" sz="2000" dirty="0" err="1"/>
              <a:t>Mumma</a:t>
            </a:r>
            <a:r>
              <a:rPr lang="en-US" sz="2000" dirty="0"/>
              <a:t> BE. Sex, race, and insurance status differences in hospital treatment and outcomes following out-of-hospital cardiac arrest. Resuscitation. 2018;126:125–129. doi:10.1016/j.resuscitation.2018.02.027</a:t>
            </a:r>
            <a:endParaRPr lang="en-US" sz="2000" dirty="0" smtClean="0"/>
          </a:p>
          <a:p>
            <a:endParaRPr lang="en-US" sz="2000" dirty="0"/>
          </a:p>
          <a:p>
            <a:r>
              <a:rPr lang="en-US" sz="2000" baseline="-25000" dirty="0" smtClean="0"/>
              <a:t>3</a:t>
            </a:r>
            <a:r>
              <a:rPr lang="en-US" sz="2000" dirty="0" smtClean="0"/>
              <a:t> Gonzalez, A.R., </a:t>
            </a:r>
            <a:r>
              <a:rPr lang="en-US" sz="2000" dirty="0" err="1" smtClean="0"/>
              <a:t>Mumma</a:t>
            </a:r>
            <a:r>
              <a:rPr lang="en-US" sz="2000" dirty="0" smtClean="0"/>
              <a:t>, B.E. &amp;</a:t>
            </a:r>
            <a:r>
              <a:rPr lang="en-US" sz="2000" dirty="0"/>
              <a:t> </a:t>
            </a:r>
            <a:r>
              <a:rPr lang="en-US" sz="2000" dirty="0" err="1"/>
              <a:t>Tancredi</a:t>
            </a:r>
            <a:r>
              <a:rPr lang="en-US" sz="2000" dirty="0"/>
              <a:t>, D. J. (</a:t>
            </a:r>
            <a:r>
              <a:rPr lang="en-US" sz="2000" dirty="0" smtClean="0"/>
              <a:t>2020). </a:t>
            </a:r>
            <a:r>
              <a:rPr lang="en-US" sz="2000" dirty="0"/>
              <a:t>Understanding the Factors Affecting Hospital Performance in Out-of-Hospital Cardiac Arrest: A Mixed-Methods Study</a:t>
            </a:r>
            <a:r>
              <a:rPr lang="en-US" sz="2000" dirty="0" smtClean="0"/>
              <a:t>.</a:t>
            </a:r>
            <a:r>
              <a:rPr lang="en-US" sz="2000" dirty="0"/>
              <a:t> </a:t>
            </a:r>
            <a:r>
              <a:rPr lang="en-US" sz="2000" i="1" dirty="0" smtClean="0"/>
              <a:t>Pending Publication</a:t>
            </a:r>
            <a:r>
              <a:rPr lang="en-US" sz="2200" i="1" dirty="0" smtClean="0"/>
              <a:t>.</a:t>
            </a:r>
            <a:r>
              <a:rPr lang="en-US" sz="2200" dirty="0"/>
              <a:t> </a:t>
            </a:r>
            <a:endParaRPr lang="en-US" sz="2200" dirty="0"/>
          </a:p>
        </p:txBody>
      </p:sp>
      <p:sp>
        <p:nvSpPr>
          <p:cNvPr id="12" name="Text Placeholder 11"/>
          <p:cNvSpPr>
            <a:spLocks noGrp="1"/>
          </p:cNvSpPr>
          <p:nvPr>
            <p:ph type="body" sz="quarter" idx="27"/>
          </p:nvPr>
        </p:nvSpPr>
        <p:spPr>
          <a:xfrm>
            <a:off x="20564564" y="9055379"/>
            <a:ext cx="6287661" cy="659516"/>
          </a:xfrm>
        </p:spPr>
        <p:txBody>
          <a:bodyPr/>
          <a:lstStyle/>
          <a:p>
            <a:r>
              <a:rPr lang="en-US" sz="3600" dirty="0" smtClean="0"/>
              <a:t>References</a:t>
            </a:r>
            <a:endParaRPr lang="en-US" sz="3600" dirty="0"/>
          </a:p>
        </p:txBody>
      </p:sp>
      <p:sp>
        <p:nvSpPr>
          <p:cNvPr id="13" name="Text Placeholder 12"/>
          <p:cNvSpPr>
            <a:spLocks noGrp="1"/>
          </p:cNvSpPr>
          <p:nvPr>
            <p:ph type="body" sz="quarter" idx="29"/>
          </p:nvPr>
        </p:nvSpPr>
        <p:spPr>
          <a:xfrm>
            <a:off x="20572839" y="14510840"/>
            <a:ext cx="6279386" cy="659516"/>
          </a:xfrm>
        </p:spPr>
        <p:txBody>
          <a:bodyPr/>
          <a:lstStyle/>
          <a:p>
            <a:r>
              <a:rPr lang="en-US" sz="3600" dirty="0" smtClean="0"/>
              <a:t>Contacts</a:t>
            </a:r>
            <a:endParaRPr lang="en-US" sz="3600" dirty="0"/>
          </a:p>
        </p:txBody>
      </p:sp>
      <p:sp>
        <p:nvSpPr>
          <p:cNvPr id="14" name="Text Placeholder 13"/>
          <p:cNvSpPr>
            <a:spLocks noGrp="1"/>
          </p:cNvSpPr>
          <p:nvPr>
            <p:ph type="body" sz="quarter" idx="96"/>
          </p:nvPr>
        </p:nvSpPr>
        <p:spPr>
          <a:xfrm>
            <a:off x="595493" y="9396137"/>
            <a:ext cx="6274921" cy="1187125"/>
          </a:xfrm>
        </p:spPr>
        <p:txBody>
          <a:bodyPr/>
          <a:lstStyle/>
          <a:p>
            <a:r>
              <a:rPr lang="en-US" sz="2000" dirty="0"/>
              <a:t>To describe the </a:t>
            </a:r>
            <a:r>
              <a:rPr lang="en-US" sz="2000" dirty="0" smtClean="0"/>
              <a:t>associations </a:t>
            </a:r>
            <a:r>
              <a:rPr lang="en-US" sz="2000" dirty="0"/>
              <a:t>between specific clinical practices at 24/7 </a:t>
            </a:r>
            <a:r>
              <a:rPr lang="en-US" sz="2000" dirty="0" smtClean="0"/>
              <a:t>PCI</a:t>
            </a:r>
            <a:r>
              <a:rPr lang="en-US" sz="2000" dirty="0" smtClean="0"/>
              <a:t> centers, </a:t>
            </a:r>
            <a:r>
              <a:rPr lang="en-US" sz="2000" dirty="0"/>
              <a:t>insurance status and race among California OHCA patients.</a:t>
            </a:r>
          </a:p>
        </p:txBody>
      </p:sp>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a:p>
        </p:txBody>
      </p:sp>
      <p:graphicFrame>
        <p:nvGraphicFramePr>
          <p:cNvPr id="71" name="Picture Placeholder 70"/>
          <p:cNvGraphicFramePr>
            <a:graphicFrameLocks noGrp="1"/>
          </p:cNvGraphicFramePr>
          <p:nvPr>
            <p:ph type="pic" sz="quarter" idx="115"/>
            <p:extLst>
              <p:ext uri="{D42A27DB-BD31-4B8C-83A1-F6EECF244321}">
                <p14:modId xmlns:p14="http://schemas.microsoft.com/office/powerpoint/2010/main" val="799264271"/>
              </p:ext>
            </p:extLst>
          </p:nvPr>
        </p:nvGraphicFramePr>
        <p:xfrm>
          <a:off x="-4702175" y="13738225"/>
          <a:ext cx="2644775" cy="169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Picture Placeholder 26"/>
          <p:cNvSpPr>
            <a:spLocks noGrp="1"/>
          </p:cNvSpPr>
          <p:nvPr>
            <p:ph type="pic" sz="quarter" idx="126"/>
          </p:nvPr>
        </p:nvSpPr>
        <p:spPr/>
      </p:sp>
      <p:sp>
        <p:nvSpPr>
          <p:cNvPr id="28" name="Picture Placeholder 27"/>
          <p:cNvSpPr>
            <a:spLocks noGrp="1"/>
          </p:cNvSpPr>
          <p:nvPr>
            <p:ph type="pic" sz="quarter" idx="127"/>
          </p:nvPr>
        </p:nvSpPr>
        <p:spPr/>
      </p:sp>
      <p:sp>
        <p:nvSpPr>
          <p:cNvPr id="29" name="Picture Placeholder 28"/>
          <p:cNvSpPr>
            <a:spLocks noGrp="1"/>
          </p:cNvSpPr>
          <p:nvPr>
            <p:ph type="pic" sz="quarter" idx="128"/>
          </p:nvPr>
        </p:nvSpPr>
        <p:spPr/>
      </p:sp>
      <p:sp>
        <p:nvSpPr>
          <p:cNvPr id="30" name="Picture Placeholder 29"/>
          <p:cNvSpPr>
            <a:spLocks noGrp="1"/>
          </p:cNvSpPr>
          <p:nvPr>
            <p:ph type="pic" sz="quarter" idx="129"/>
          </p:nvPr>
        </p:nvSpPr>
        <p:spPr/>
      </p:sp>
      <p:sp>
        <p:nvSpPr>
          <p:cNvPr id="31" name="Picture Placeholder 30"/>
          <p:cNvSpPr>
            <a:spLocks noGrp="1"/>
          </p:cNvSpPr>
          <p:nvPr>
            <p:ph type="pic" sz="quarter" idx="130"/>
          </p:nvPr>
        </p:nvSpPr>
        <p:spPr/>
      </p:sp>
      <p:sp>
        <p:nvSpPr>
          <p:cNvPr id="32" name="Picture Placeholder 31"/>
          <p:cNvSpPr>
            <a:spLocks noGrp="1"/>
          </p:cNvSpPr>
          <p:nvPr>
            <p:ph type="pic" sz="quarter" idx="131"/>
          </p:nvPr>
        </p:nvSpPr>
        <p:spPr/>
      </p:sp>
      <p:sp>
        <p:nvSpPr>
          <p:cNvPr id="33" name="Picture Placeholder 32"/>
          <p:cNvSpPr>
            <a:spLocks noGrp="1"/>
          </p:cNvSpPr>
          <p:nvPr>
            <p:ph type="pic" sz="quarter" idx="132"/>
          </p:nvPr>
        </p:nvSpPr>
        <p:spPr/>
      </p:sp>
      <p:sp>
        <p:nvSpPr>
          <p:cNvPr id="34" name="Picture Placeholder 33"/>
          <p:cNvSpPr>
            <a:spLocks noGrp="1"/>
          </p:cNvSpPr>
          <p:nvPr>
            <p:ph type="pic" sz="quarter" idx="133"/>
          </p:nvPr>
        </p:nvSpPr>
        <p:spPr/>
      </p:sp>
      <p:sp>
        <p:nvSpPr>
          <p:cNvPr id="35" name="Picture Placeholder 34"/>
          <p:cNvSpPr>
            <a:spLocks noGrp="1"/>
          </p:cNvSpPr>
          <p:nvPr>
            <p:ph type="pic" sz="quarter" idx="134"/>
          </p:nvPr>
        </p:nvSpPr>
        <p:spPr/>
      </p:sp>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a:p>
        </p:txBody>
      </p:sp>
      <p:sp>
        <p:nvSpPr>
          <p:cNvPr id="50" name="Text Placeholder 49"/>
          <p:cNvSpPr>
            <a:spLocks noGrp="1"/>
          </p:cNvSpPr>
          <p:nvPr>
            <p:ph type="body" sz="quarter" idx="150"/>
          </p:nvPr>
        </p:nvSpPr>
        <p:spPr>
          <a:xfrm>
            <a:off x="3662362" y="1560806"/>
            <a:ext cx="20107276" cy="598230"/>
          </a:xfrm>
        </p:spPr>
        <p:txBody>
          <a:bodyPr>
            <a:normAutofit/>
          </a:bodyPr>
          <a:lstStyle/>
          <a:p>
            <a:r>
              <a:rPr lang="en-US" sz="2800" dirty="0" smtClean="0"/>
              <a:t>Alejandra Gonzalez, BS, Bryn </a:t>
            </a:r>
            <a:r>
              <a:rPr lang="en-US" sz="2800" dirty="0" err="1" smtClean="0"/>
              <a:t>Mumma</a:t>
            </a:r>
            <a:r>
              <a:rPr lang="en-US" sz="2800" dirty="0" smtClean="0"/>
              <a:t> MD, MAS</a:t>
            </a:r>
            <a:endParaRPr lang="en-US" sz="2800" dirty="0"/>
          </a:p>
        </p:txBody>
      </p:sp>
      <p:sp>
        <p:nvSpPr>
          <p:cNvPr id="52" name="Text Placeholder 51"/>
          <p:cNvSpPr>
            <a:spLocks noGrp="1"/>
          </p:cNvSpPr>
          <p:nvPr>
            <p:ph type="body" sz="quarter" idx="185"/>
          </p:nvPr>
        </p:nvSpPr>
        <p:spPr>
          <a:xfrm>
            <a:off x="3662362" y="235465"/>
            <a:ext cx="20107276" cy="1345172"/>
          </a:xfrm>
        </p:spPr>
        <p:txBody>
          <a:bodyPr>
            <a:noAutofit/>
          </a:bodyPr>
          <a:lstStyle/>
          <a:p>
            <a:r>
              <a:rPr lang="en-US" sz="4000" dirty="0"/>
              <a:t>Medical Practice Variations Among </a:t>
            </a:r>
            <a:r>
              <a:rPr lang="en-US" sz="4000" dirty="0" smtClean="0"/>
              <a:t>Out-of-Hospital </a:t>
            </a:r>
            <a:r>
              <a:rPr lang="en-US" sz="4000" dirty="0" smtClean="0"/>
              <a:t>Cardiac </a:t>
            </a:r>
            <a:r>
              <a:rPr lang="en-US" sz="4000" dirty="0" smtClean="0"/>
              <a:t>Arrest (</a:t>
            </a:r>
            <a:r>
              <a:rPr lang="en-US" sz="4000" dirty="0"/>
              <a:t>OHCA) Patients: </a:t>
            </a:r>
            <a:r>
              <a:rPr lang="en-US" sz="4000" dirty="0" smtClean="0"/>
              <a:t>Race/Ethnicity and Insurance Factors</a:t>
            </a:r>
            <a:endParaRPr lang="en-US" sz="4000" dirty="0"/>
          </a:p>
        </p:txBody>
      </p:sp>
      <p:sp>
        <p:nvSpPr>
          <p:cNvPr id="53" name="Text Placeholder 52"/>
          <p:cNvSpPr>
            <a:spLocks noGrp="1"/>
          </p:cNvSpPr>
          <p:nvPr>
            <p:ph type="body" sz="quarter" idx="186"/>
          </p:nvPr>
        </p:nvSpPr>
        <p:spPr>
          <a:xfrm>
            <a:off x="20572839" y="3438705"/>
            <a:ext cx="6282530" cy="3649337"/>
          </a:xfrm>
        </p:spPr>
        <p:txBody>
          <a:bodyPr/>
          <a:lstStyle/>
          <a:p>
            <a:r>
              <a:rPr lang="en-US" sz="2000" dirty="0"/>
              <a:t>There exists statistically significant </a:t>
            </a:r>
            <a:r>
              <a:rPr lang="en-US" sz="2000" dirty="0" smtClean="0"/>
              <a:t>correlations </a:t>
            </a:r>
            <a:r>
              <a:rPr lang="en-US" sz="2000" dirty="0"/>
              <a:t>between </a:t>
            </a:r>
            <a:r>
              <a:rPr lang="en-US" sz="2000" dirty="0"/>
              <a:t>W</a:t>
            </a:r>
            <a:r>
              <a:rPr lang="en-US" sz="2000" dirty="0" smtClean="0"/>
              <a:t>hite vs. non-White Latino patient proportions, insurance factors (Medicare) and </a:t>
            </a:r>
            <a:r>
              <a:rPr lang="en-US" sz="2000" dirty="0"/>
              <a:t>specific clinical factors among California PCI centers. </a:t>
            </a:r>
            <a:r>
              <a:rPr lang="en-US" sz="2000" dirty="0" smtClean="0"/>
              <a:t>Of note, associations found among Medicare may vary from those with other types of government issued insurance such as </a:t>
            </a:r>
            <a:r>
              <a:rPr lang="en-US" sz="2000" dirty="0" err="1" smtClean="0"/>
              <a:t>Medi</a:t>
            </a:r>
            <a:r>
              <a:rPr lang="en-US" sz="2000" dirty="0" smtClean="0"/>
              <a:t>-Cal. Future focus will be to target other specific insurance payer types to help account for other attributable social and/or economic factors. These </a:t>
            </a:r>
            <a:r>
              <a:rPr lang="en-US" sz="2000" dirty="0"/>
              <a:t>results should help guide future research </a:t>
            </a:r>
            <a:r>
              <a:rPr lang="en-US" sz="2000" dirty="0" smtClean="0"/>
              <a:t>on social determinants of health.</a:t>
            </a:r>
            <a:r>
              <a:rPr lang="en-US" sz="2000" dirty="0"/>
              <a:t> </a:t>
            </a:r>
            <a:endParaRPr lang="en-US" sz="2000" dirty="0"/>
          </a:p>
        </p:txBody>
      </p:sp>
      <p:sp>
        <p:nvSpPr>
          <p:cNvPr id="54" name="Text Placeholder 53"/>
          <p:cNvSpPr>
            <a:spLocks noGrp="1"/>
          </p:cNvSpPr>
          <p:nvPr>
            <p:ph type="body" sz="quarter" idx="187"/>
          </p:nvPr>
        </p:nvSpPr>
        <p:spPr>
          <a:xfrm>
            <a:off x="20629945" y="15071509"/>
            <a:ext cx="6279386" cy="940904"/>
          </a:xfrm>
        </p:spPr>
        <p:txBody>
          <a:bodyPr/>
          <a:lstStyle/>
          <a:p>
            <a:r>
              <a:rPr lang="en-US" sz="2000" dirty="0" smtClean="0"/>
              <a:t>Alejandra Gonzalez, MS4</a:t>
            </a:r>
            <a:endParaRPr lang="en-US" sz="2000" dirty="0"/>
          </a:p>
          <a:p>
            <a:r>
              <a:rPr lang="en-US" sz="2000" dirty="0" err="1" smtClean="0"/>
              <a:t>alegon@ucdavis.edu</a:t>
            </a:r>
            <a:endParaRPr lang="en-US" sz="2000" dirty="0" smtClean="0"/>
          </a:p>
        </p:txBody>
      </p:sp>
      <p:sp>
        <p:nvSpPr>
          <p:cNvPr id="55" name="TextBox 54"/>
          <p:cNvSpPr txBox="1"/>
          <p:nvPr/>
        </p:nvSpPr>
        <p:spPr>
          <a:xfrm>
            <a:off x="3068664" y="8667287"/>
            <a:ext cx="184731" cy="846386"/>
          </a:xfrm>
          <a:prstGeom prst="rect">
            <a:avLst/>
          </a:prstGeom>
          <a:noFill/>
        </p:spPr>
        <p:txBody>
          <a:bodyPr wrap="none" rtlCol="0">
            <a:spAutoFit/>
          </a:bodyPr>
          <a:lstStyle/>
          <a:p>
            <a:endParaRPr lang="en-US" dirty="0"/>
          </a:p>
        </p:txBody>
      </p:sp>
      <p:pic>
        <p:nvPicPr>
          <p:cNvPr id="56" name="Picture 55"/>
          <p:cNvPicPr/>
          <p:nvPr/>
        </p:nvPicPr>
        <p:blipFill>
          <a:blip r:embed="rId8"/>
          <a:stretch>
            <a:fillRect/>
          </a:stretch>
        </p:blipFill>
        <p:spPr>
          <a:xfrm>
            <a:off x="14089755" y="11993583"/>
            <a:ext cx="5949089" cy="4387850"/>
          </a:xfrm>
          <a:prstGeom prst="rect">
            <a:avLst/>
          </a:prstGeom>
        </p:spPr>
      </p:pic>
      <p:sp>
        <p:nvSpPr>
          <p:cNvPr id="57" name="TextBox 56"/>
          <p:cNvSpPr txBox="1"/>
          <p:nvPr/>
        </p:nvSpPr>
        <p:spPr>
          <a:xfrm>
            <a:off x="18729459" y="12136729"/>
            <a:ext cx="1199473" cy="1169551"/>
          </a:xfrm>
          <a:prstGeom prst="rect">
            <a:avLst/>
          </a:prstGeom>
          <a:solidFill>
            <a:schemeClr val="bg1"/>
          </a:solidFill>
        </p:spPr>
        <p:txBody>
          <a:bodyPr wrap="square" rtlCol="0">
            <a:spAutoFit/>
          </a:bodyPr>
          <a:lstStyle/>
          <a:p>
            <a:r>
              <a:rPr lang="en-US" sz="1000" dirty="0" smtClean="0"/>
              <a:t>Proportion White</a:t>
            </a:r>
          </a:p>
          <a:p>
            <a:endParaRPr lang="en-US" sz="1000" dirty="0"/>
          </a:p>
          <a:p>
            <a:r>
              <a:rPr lang="en-US" sz="1000" dirty="0" smtClean="0"/>
              <a:t>Proportion Latino</a:t>
            </a:r>
          </a:p>
          <a:p>
            <a:endParaRPr lang="en-US" sz="1000" dirty="0"/>
          </a:p>
          <a:p>
            <a:r>
              <a:rPr lang="en-US" sz="1000" dirty="0" smtClean="0"/>
              <a:t>Proportion White</a:t>
            </a:r>
          </a:p>
          <a:p>
            <a:endParaRPr lang="en-US" sz="1000" dirty="0" smtClean="0"/>
          </a:p>
          <a:p>
            <a:r>
              <a:rPr lang="en-US" sz="1000" dirty="0" smtClean="0"/>
              <a:t>Proportion Latino</a:t>
            </a:r>
            <a:endParaRPr lang="en-US" sz="1000" dirty="0"/>
          </a:p>
        </p:txBody>
      </p:sp>
      <p:sp>
        <p:nvSpPr>
          <p:cNvPr id="58" name="TextBox 57"/>
          <p:cNvSpPr txBox="1"/>
          <p:nvPr/>
        </p:nvSpPr>
        <p:spPr>
          <a:xfrm>
            <a:off x="18816635" y="15434018"/>
            <a:ext cx="1117600" cy="246221"/>
          </a:xfrm>
          <a:prstGeom prst="rect">
            <a:avLst/>
          </a:prstGeom>
          <a:noFill/>
        </p:spPr>
        <p:txBody>
          <a:bodyPr wrap="square" rtlCol="0">
            <a:spAutoFit/>
          </a:bodyPr>
          <a:lstStyle/>
          <a:p>
            <a:r>
              <a:rPr lang="en-US" sz="1000" dirty="0" smtClean="0"/>
              <a:t>Proportion</a:t>
            </a:r>
            <a:endParaRPr lang="en-US" sz="1000" dirty="0"/>
          </a:p>
        </p:txBody>
      </p:sp>
      <p:sp>
        <p:nvSpPr>
          <p:cNvPr id="59" name="TextBox 58"/>
          <p:cNvSpPr txBox="1"/>
          <p:nvPr/>
        </p:nvSpPr>
        <p:spPr>
          <a:xfrm>
            <a:off x="14089755" y="12259840"/>
            <a:ext cx="450473" cy="3570208"/>
          </a:xfrm>
          <a:prstGeom prst="rect">
            <a:avLst/>
          </a:prstGeom>
          <a:solidFill>
            <a:schemeClr val="bg1"/>
          </a:solidFill>
        </p:spPr>
        <p:txBody>
          <a:bodyPr wrap="square" rtlCol="0">
            <a:spAutoFit/>
          </a:bodyPr>
          <a:lstStyle/>
          <a:p>
            <a:r>
              <a:rPr lang="en-US" sz="900" dirty="0" smtClean="0"/>
              <a:t>&gt;12 </a:t>
            </a:r>
          </a:p>
          <a:p>
            <a:endParaRPr lang="en-US" sz="900" dirty="0"/>
          </a:p>
          <a:p>
            <a:endParaRPr lang="en-US" sz="900" dirty="0" smtClean="0"/>
          </a:p>
          <a:p>
            <a:endParaRPr lang="en-US" sz="900" dirty="0" smtClean="0"/>
          </a:p>
          <a:p>
            <a:endParaRPr lang="en-US" sz="900" dirty="0"/>
          </a:p>
          <a:p>
            <a:endParaRPr lang="en-US" sz="900" dirty="0" smtClean="0"/>
          </a:p>
          <a:p>
            <a:r>
              <a:rPr lang="en-US" sz="900" dirty="0" smtClean="0"/>
              <a:t>7-12</a:t>
            </a:r>
          </a:p>
          <a:p>
            <a:endParaRPr lang="en-US" sz="900" dirty="0" smtClean="0"/>
          </a:p>
          <a:p>
            <a:endParaRPr lang="en-US" sz="900" dirty="0"/>
          </a:p>
          <a:p>
            <a:endParaRPr lang="en-US" sz="900" dirty="0" smtClean="0"/>
          </a:p>
          <a:p>
            <a:endParaRPr lang="en-US" sz="900" dirty="0"/>
          </a:p>
          <a:p>
            <a:r>
              <a:rPr lang="en-US" sz="900" dirty="0" smtClean="0"/>
              <a:t>4-6 </a:t>
            </a:r>
          </a:p>
          <a:p>
            <a:endParaRPr lang="en-US" sz="900" dirty="0"/>
          </a:p>
          <a:p>
            <a:endParaRPr lang="en-US" sz="900" dirty="0" smtClean="0"/>
          </a:p>
          <a:p>
            <a:endParaRPr lang="en-US" sz="900" dirty="0"/>
          </a:p>
          <a:p>
            <a:endParaRPr lang="en-US" sz="900" dirty="0" smtClean="0"/>
          </a:p>
          <a:p>
            <a:endParaRPr lang="en-US" sz="900" dirty="0" smtClean="0"/>
          </a:p>
          <a:p>
            <a:r>
              <a:rPr lang="en-US" sz="900" dirty="0" smtClean="0"/>
              <a:t>1-3 </a:t>
            </a:r>
          </a:p>
          <a:p>
            <a:endParaRPr lang="en-US" sz="900" dirty="0"/>
          </a:p>
          <a:p>
            <a:endParaRPr lang="en-US" sz="900" dirty="0" smtClean="0"/>
          </a:p>
          <a:p>
            <a:endParaRPr lang="en-US" sz="900" dirty="0" smtClean="0"/>
          </a:p>
          <a:p>
            <a:endParaRPr lang="en-US" sz="900" dirty="0"/>
          </a:p>
          <a:p>
            <a:endParaRPr lang="en-US" sz="900" dirty="0" smtClean="0"/>
          </a:p>
          <a:p>
            <a:r>
              <a:rPr lang="en-US" sz="900" dirty="0"/>
              <a:t>&lt;1 </a:t>
            </a:r>
          </a:p>
          <a:p>
            <a:endParaRPr lang="en-US" sz="1000" dirty="0"/>
          </a:p>
        </p:txBody>
      </p:sp>
      <p:sp>
        <p:nvSpPr>
          <p:cNvPr id="60" name="TextBox 59"/>
          <p:cNvSpPr txBox="1"/>
          <p:nvPr/>
        </p:nvSpPr>
        <p:spPr>
          <a:xfrm>
            <a:off x="14261321" y="15706937"/>
            <a:ext cx="5605956" cy="246221"/>
          </a:xfrm>
          <a:prstGeom prst="rect">
            <a:avLst/>
          </a:prstGeom>
          <a:solidFill>
            <a:schemeClr val="bg1"/>
          </a:solidFill>
        </p:spPr>
        <p:txBody>
          <a:bodyPr wrap="square" rtlCol="0">
            <a:spAutoFit/>
          </a:bodyPr>
          <a:lstStyle/>
          <a:p>
            <a:r>
              <a:rPr lang="en-US" sz="1000" dirty="0"/>
              <a:t> </a:t>
            </a:r>
            <a:r>
              <a:rPr lang="en-US" sz="1000" dirty="0" smtClean="0"/>
              <a:t>     .000              .200                   .400            .600                 .800              1.000  </a:t>
            </a:r>
            <a:endParaRPr lang="en-US" sz="1000" dirty="0"/>
          </a:p>
        </p:txBody>
      </p:sp>
      <p:sp>
        <p:nvSpPr>
          <p:cNvPr id="61" name="TextBox 60"/>
          <p:cNvSpPr txBox="1"/>
          <p:nvPr/>
        </p:nvSpPr>
        <p:spPr>
          <a:xfrm>
            <a:off x="14089755" y="12013619"/>
            <a:ext cx="1673111" cy="246221"/>
          </a:xfrm>
          <a:prstGeom prst="rect">
            <a:avLst/>
          </a:prstGeom>
          <a:solidFill>
            <a:schemeClr val="bg1"/>
          </a:solidFill>
        </p:spPr>
        <p:txBody>
          <a:bodyPr wrap="square" rtlCol="0">
            <a:spAutoFit/>
          </a:bodyPr>
          <a:lstStyle/>
          <a:p>
            <a:r>
              <a:rPr lang="en-US" sz="1000" dirty="0" smtClean="0"/>
              <a:t>Hours</a:t>
            </a:r>
            <a:endParaRPr lang="en-US" sz="1000" dirty="0"/>
          </a:p>
        </p:txBody>
      </p:sp>
      <p:sp>
        <p:nvSpPr>
          <p:cNvPr id="62" name="TextBox 61"/>
          <p:cNvSpPr txBox="1"/>
          <p:nvPr/>
        </p:nvSpPr>
        <p:spPr>
          <a:xfrm>
            <a:off x="7294921" y="2707287"/>
            <a:ext cx="6327901" cy="5632311"/>
          </a:xfrm>
          <a:prstGeom prst="rect">
            <a:avLst/>
          </a:prstGeom>
          <a:noFill/>
        </p:spPr>
        <p:txBody>
          <a:bodyPr wrap="square" rtlCol="0">
            <a:spAutoFit/>
          </a:bodyPr>
          <a:lstStyle/>
          <a:p>
            <a:r>
              <a:rPr lang="en-US" sz="2000" dirty="0" smtClean="0"/>
              <a:t>Medicare </a:t>
            </a:r>
            <a:r>
              <a:rPr lang="en-US" sz="2000" dirty="0"/>
              <a:t>status. The 24/7 PCI centers were coupled with </a:t>
            </a:r>
            <a:r>
              <a:rPr lang="en-US" sz="2000" dirty="0" smtClean="0"/>
              <a:t>this </a:t>
            </a:r>
            <a:r>
              <a:rPr lang="en-US" sz="2000" dirty="0"/>
              <a:t>OSHPD patient data to serve as our study population, using proportion </a:t>
            </a:r>
            <a:r>
              <a:rPr lang="en-US" sz="2000" dirty="0" smtClean="0"/>
              <a:t>self-identified White </a:t>
            </a:r>
            <a:r>
              <a:rPr lang="en-US" sz="2000" dirty="0"/>
              <a:t>vs. </a:t>
            </a:r>
            <a:r>
              <a:rPr lang="en-US" sz="2000" dirty="0" smtClean="0"/>
              <a:t>non-White Latino </a:t>
            </a:r>
            <a:r>
              <a:rPr lang="en-US" sz="2000" dirty="0"/>
              <a:t>patients and proportion Medicare patients as the predictors of clinical practices. The dependent variable was </a:t>
            </a:r>
            <a:r>
              <a:rPr lang="en-US" sz="2000" dirty="0" smtClean="0"/>
              <a:t>the </a:t>
            </a:r>
            <a:r>
              <a:rPr lang="en-US" sz="2000" dirty="0"/>
              <a:t>performance of specific clinical practices. The primary outcomes measured were cardiac catheterization and use of targeted temperature management (TTM) depending on rhythm. Secondary outcomes measured were use of extracorporeal life support (ECLS) or extracorporeal membrane oxygenation (ECMO), use of mechanical CPR, TTM method(s), time to initiation of TTM after return of spontaneous circulation (ROSC) and time to goal temperature after ROSC. SPSS analytical software was used to run automatic linear modeling </a:t>
            </a:r>
            <a:r>
              <a:rPr lang="en-US" sz="2000" dirty="0" smtClean="0"/>
              <a:t>to </a:t>
            </a:r>
            <a:r>
              <a:rPr lang="en-US" sz="2000" dirty="0"/>
              <a:t>identify associations between patient race, insurance status and specific clinical practices.</a:t>
            </a:r>
            <a:endParaRPr lang="en-US" sz="2000" dirty="0"/>
          </a:p>
        </p:txBody>
      </p:sp>
      <p:sp>
        <p:nvSpPr>
          <p:cNvPr id="63" name="TextBox 62"/>
          <p:cNvSpPr txBox="1"/>
          <p:nvPr/>
        </p:nvSpPr>
        <p:spPr>
          <a:xfrm>
            <a:off x="13957568" y="2667953"/>
            <a:ext cx="6365626" cy="9325630"/>
          </a:xfrm>
          <a:prstGeom prst="rect">
            <a:avLst/>
          </a:prstGeom>
          <a:noFill/>
        </p:spPr>
        <p:txBody>
          <a:bodyPr wrap="square" rtlCol="0">
            <a:spAutoFit/>
          </a:bodyPr>
          <a:lstStyle/>
          <a:p>
            <a:r>
              <a:rPr lang="en-US" sz="2000" dirty="0"/>
              <a:t>Specific </a:t>
            </a:r>
            <a:r>
              <a:rPr lang="en-US" sz="2000" dirty="0" smtClean="0"/>
              <a:t>race/ethnicity </a:t>
            </a:r>
            <a:r>
              <a:rPr lang="en-US" sz="2000" dirty="0"/>
              <a:t>and insurance factors were shown to be associated with clinical practices. Latino race proportion was independently negatively associated with cardiac catheterization intervention regardless of post-arrest EKG findings (P= &lt;.001 for PEA arrest rhythm, P=&lt;.001 for VF/VT arrest </a:t>
            </a:r>
            <a:r>
              <a:rPr lang="en-US" sz="2000" dirty="0" smtClean="0"/>
              <a:t>rhythm). </a:t>
            </a:r>
            <a:r>
              <a:rPr lang="en-US" sz="2000" dirty="0"/>
              <a:t>White race and Medicare coverage proportions were independently positively associated with cardiac catheterization intervention regardless of post-arrest EKG findings (both at P=&lt;.001 for VF/VT arrest rhythm, but only P=&lt;.001 for PEA or asystole for </a:t>
            </a:r>
            <a:r>
              <a:rPr lang="en-US" sz="2000" dirty="0" smtClean="0"/>
              <a:t>White </a:t>
            </a:r>
            <a:r>
              <a:rPr lang="en-US" sz="2000" dirty="0"/>
              <a:t>race). Use of TTM depending on rhythm (VF/VT and asystole but not PEA) was positively associated with proportion </a:t>
            </a:r>
            <a:r>
              <a:rPr lang="en-US" sz="2000" dirty="0" smtClean="0"/>
              <a:t>White </a:t>
            </a:r>
            <a:r>
              <a:rPr lang="en-US" sz="2000" dirty="0"/>
              <a:t>race (P=&lt;.001). Use of extracorporeal life support (ECLS) or extracorporeal membrane oxygenation (ECMO) and use of mechanical CPR were positively independently correlated with proportion Medicare (P=&lt;.001 for both) and white race (P=&lt;.014, &lt;.001, respectively), while proportion </a:t>
            </a:r>
            <a:r>
              <a:rPr lang="en-US" sz="2000" dirty="0" smtClean="0"/>
              <a:t>Latinos </a:t>
            </a:r>
            <a:r>
              <a:rPr lang="en-US" sz="2000" dirty="0"/>
              <a:t>was negatively correlated (P=.035, &lt;.001, respectively). Correlations between cooling method varied depending on methods, notably endovascular cooling was positively correlated with proportion Latino. Time to initiation of TTM after return of spontaneous circulation (ROSC) were both negatively correlated with Medicare and Latino proportions (both P&lt;.001). Time to goal temperature after ROSC positively correlated with both Medicare and W</a:t>
            </a:r>
            <a:r>
              <a:rPr lang="en-US" sz="2000" dirty="0" smtClean="0"/>
              <a:t>hite </a:t>
            </a:r>
            <a:r>
              <a:rPr lang="en-US" sz="2000" dirty="0"/>
              <a:t>race (both P=.001) but no statistically significant correlation was found for </a:t>
            </a:r>
            <a:r>
              <a:rPr lang="en-US" sz="2000" dirty="0" smtClean="0"/>
              <a:t>proportion Latino. </a:t>
            </a:r>
            <a:endParaRPr lang="en-US" sz="2000" dirty="0"/>
          </a:p>
        </p:txBody>
      </p:sp>
      <p:graphicFrame>
        <p:nvGraphicFramePr>
          <p:cNvPr id="69" name="Chart 68"/>
          <p:cNvGraphicFramePr>
            <a:graphicFrameLocks/>
          </p:cNvGraphicFramePr>
          <p:nvPr>
            <p:extLst>
              <p:ext uri="{D42A27DB-BD31-4B8C-83A1-F6EECF244321}">
                <p14:modId xmlns:p14="http://schemas.microsoft.com/office/powerpoint/2010/main" val="1345621599"/>
              </p:ext>
            </p:extLst>
          </p:nvPr>
        </p:nvGraphicFramePr>
        <p:xfrm>
          <a:off x="6571971" y="11083738"/>
          <a:ext cx="4928097" cy="386763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Chart 69"/>
          <p:cNvGraphicFramePr>
            <a:graphicFrameLocks/>
          </p:cNvGraphicFramePr>
          <p:nvPr>
            <p:extLst>
              <p:ext uri="{D42A27DB-BD31-4B8C-83A1-F6EECF244321}">
                <p14:modId xmlns:p14="http://schemas.microsoft.com/office/powerpoint/2010/main" val="18368329"/>
              </p:ext>
            </p:extLst>
          </p:nvPr>
        </p:nvGraphicFramePr>
        <p:xfrm>
          <a:off x="9722580" y="11192769"/>
          <a:ext cx="4562292" cy="3878740"/>
        </p:xfrm>
        <a:graphic>
          <a:graphicData uri="http://schemas.openxmlformats.org/drawingml/2006/chart">
            <c:chart xmlns:c="http://schemas.openxmlformats.org/drawingml/2006/chart" xmlns:r="http://schemas.openxmlformats.org/officeDocument/2006/relationships" r:id="rId10"/>
          </a:graphicData>
        </a:graphic>
      </p:graphicFrame>
      <p:sp>
        <p:nvSpPr>
          <p:cNvPr id="72" name="AutoShape 2" descr="mage result for medi-cal"/>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3" name="Picture 72"/>
          <p:cNvPicPr>
            <a:picLocks noChangeAspect="1"/>
          </p:cNvPicPr>
          <p:nvPr/>
        </p:nvPicPr>
        <p:blipFill>
          <a:blip r:embed="rId11"/>
          <a:stretch>
            <a:fillRect/>
          </a:stretch>
        </p:blipFill>
        <p:spPr>
          <a:xfrm>
            <a:off x="20713727" y="7000182"/>
            <a:ext cx="2464325" cy="2011824"/>
          </a:xfrm>
          <a:prstGeom prst="rect">
            <a:avLst/>
          </a:prstGeom>
        </p:spPr>
      </p:pic>
      <p:sp>
        <p:nvSpPr>
          <p:cNvPr id="74" name="AutoShape 4" descr="mage result for medica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12"/>
          <a:stretch>
            <a:fillRect/>
          </a:stretch>
        </p:blipFill>
        <p:spPr>
          <a:xfrm>
            <a:off x="23769638" y="6954981"/>
            <a:ext cx="2336482" cy="2086804"/>
          </a:xfrm>
          <a:prstGeom prst="rect">
            <a:avLst/>
          </a:prstGeom>
        </p:spPr>
      </p:pic>
    </p:spTree>
    <p:extLst>
      <p:ext uri="{BB962C8B-B14F-4D97-AF65-F5344CB8AC3E}">
        <p14:creationId xmlns:p14="http://schemas.microsoft.com/office/powerpoint/2010/main" val="913239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1308</TotalTime>
  <Words>864</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Calibri</vt:lpstr>
      <vt:lpstr>Trebuchet MS</vt:lpstr>
      <vt:lpstr>Arial</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Alejandra R Gonzalez</cp:lastModifiedBy>
  <cp:revision>82</cp:revision>
  <dcterms:created xsi:type="dcterms:W3CDTF">2012-02-06T18:46:22Z</dcterms:created>
  <dcterms:modified xsi:type="dcterms:W3CDTF">2020-02-20T16:20:09Z</dcterms:modified>
</cp:coreProperties>
</file>