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60"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 id="4" name="Rosa Manzo" initials="RM" lastIdx="2" clrIdx="4">
    <p:extLst>
      <p:ext uri="{19B8F6BF-5375-455C-9EA6-DF929625EA0E}">
        <p15:presenceInfo xmlns:p15="http://schemas.microsoft.com/office/powerpoint/2012/main" userId="S::rmanzo3@ucmerced.edu::e9656fa0-6113-4042-9eac-3d9faa792af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55"/>
    <a:srgbClr val="C99700"/>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34" autoAdjust="0"/>
    <p:restoredTop sz="94723" autoAdjust="0"/>
  </p:normalViewPr>
  <p:slideViewPr>
    <p:cSldViewPr snapToGrid="0" snapToObjects="1" showGuides="1">
      <p:cViewPr varScale="1">
        <p:scale>
          <a:sx n="43" d="100"/>
          <a:sy n="43" d="100"/>
        </p:scale>
        <p:origin x="189" y="21"/>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2/17/2020</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1" y="3341566"/>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6" name="Text Placeholder 5"/>
          <p:cNvSpPr>
            <a:spLocks noGrp="1"/>
          </p:cNvSpPr>
          <p:nvPr>
            <p:ph type="body" sz="quarter" idx="11" hasCustomPrompt="1"/>
          </p:nvPr>
        </p:nvSpPr>
        <p:spPr>
          <a:xfrm>
            <a:off x="576461"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defRPr>
            </a:lvl1pPr>
          </a:lstStyle>
          <a:p>
            <a:pPr lvl="0"/>
            <a:r>
              <a:rPr lang="en-US" dirty="0"/>
              <a:t>(click to edit) INTRODUCTION or ABSTRACT</a:t>
            </a:r>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LOO</a:t>
            </a:r>
          </a:p>
        </p:txBody>
      </p:sp>
      <p:sp>
        <p:nvSpPr>
          <p:cNvPr id="20" name="Text Placeholder 5"/>
          <p:cNvSpPr>
            <a:spLocks noGrp="1"/>
          </p:cNvSpPr>
          <p:nvPr>
            <p:ph type="body" sz="quarter" idx="20" hasCustomPrompt="1"/>
          </p:nvPr>
        </p:nvSpPr>
        <p:spPr>
          <a:xfrm>
            <a:off x="576461" y="7674416"/>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OBJECTIVES</a:t>
            </a:r>
          </a:p>
        </p:txBody>
      </p:sp>
      <p:sp>
        <p:nvSpPr>
          <p:cNvPr id="21" name="Text Placeholder 3"/>
          <p:cNvSpPr>
            <a:spLocks noGrp="1"/>
          </p:cNvSpPr>
          <p:nvPr>
            <p:ph type="body" sz="quarter" idx="21" hasCustomPrompt="1"/>
          </p:nvPr>
        </p:nvSpPr>
        <p:spPr>
          <a:xfrm>
            <a:off x="7241978" y="3341566"/>
            <a:ext cx="628054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Tx/>
              <a:buNone/>
              <a:tabLst/>
              <a:defRPr sz="1400" baseline="0">
                <a:latin typeface="+mn-lt"/>
              </a:defRPr>
            </a:lvl1pPr>
            <a:lvl2pPr marL="1304925"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41977"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3906500" y="3341566"/>
            <a:ext cx="628650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24" name="Text Placeholder 5"/>
          <p:cNvSpPr>
            <a:spLocks noGrp="1"/>
          </p:cNvSpPr>
          <p:nvPr>
            <p:ph type="body" sz="quarter" idx="24" hasCustomPrompt="1"/>
          </p:nvPr>
        </p:nvSpPr>
        <p:spPr>
          <a:xfrm>
            <a:off x="13906500" y="2948667"/>
            <a:ext cx="6286500"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RESULTS</a:t>
            </a:r>
          </a:p>
        </p:txBody>
      </p:sp>
      <p:sp>
        <p:nvSpPr>
          <p:cNvPr id="25" name="Text Placeholder 5"/>
          <p:cNvSpPr>
            <a:spLocks noGrp="1"/>
          </p:cNvSpPr>
          <p:nvPr>
            <p:ph type="body" sz="quarter" idx="25" hasCustomPrompt="1"/>
          </p:nvPr>
        </p:nvSpPr>
        <p:spPr>
          <a:xfrm>
            <a:off x="20575984" y="2948667"/>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CONCLUSIONS</a:t>
            </a:r>
          </a:p>
        </p:txBody>
      </p:sp>
      <p:sp>
        <p:nvSpPr>
          <p:cNvPr id="26" name="Text Placeholder 3"/>
          <p:cNvSpPr>
            <a:spLocks noGrp="1"/>
          </p:cNvSpPr>
          <p:nvPr>
            <p:ph type="body" sz="quarter" idx="26" hasCustomPrompt="1"/>
          </p:nvPr>
        </p:nvSpPr>
        <p:spPr>
          <a:xfrm>
            <a:off x="20572839" y="7709372"/>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27" name="Text Placeholder 5"/>
          <p:cNvSpPr>
            <a:spLocks noGrp="1"/>
          </p:cNvSpPr>
          <p:nvPr>
            <p:ph type="body" sz="quarter" idx="27" hasCustomPrompt="1"/>
          </p:nvPr>
        </p:nvSpPr>
        <p:spPr>
          <a:xfrm>
            <a:off x="20572839" y="7322011"/>
            <a:ext cx="628766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REFERENCES</a:t>
            </a:r>
          </a:p>
        </p:txBody>
      </p:sp>
      <p:sp>
        <p:nvSpPr>
          <p:cNvPr id="29" name="Text Placeholder 5"/>
          <p:cNvSpPr>
            <a:spLocks noGrp="1"/>
          </p:cNvSpPr>
          <p:nvPr>
            <p:ph type="body" sz="quarter" idx="29" hasCustomPrompt="1"/>
          </p:nvPr>
        </p:nvSpPr>
        <p:spPr>
          <a:xfrm>
            <a:off x="20575984" y="12921433"/>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ACKNOWLEDGEMENTS  or  CONTACT</a:t>
            </a:r>
          </a:p>
        </p:txBody>
      </p:sp>
      <p:sp>
        <p:nvSpPr>
          <p:cNvPr id="60" name="Text Placeholder 3"/>
          <p:cNvSpPr>
            <a:spLocks noGrp="1"/>
          </p:cNvSpPr>
          <p:nvPr>
            <p:ph type="body" sz="quarter" idx="96" hasCustomPrompt="1"/>
          </p:nvPr>
        </p:nvSpPr>
        <p:spPr>
          <a:xfrm>
            <a:off x="576460" y="8094153"/>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188"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1"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2"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3"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4"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5"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6"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7"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8"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9"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61"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62" name="Text Placeholder 5"/>
          <p:cNvSpPr>
            <a:spLocks noGrp="1"/>
          </p:cNvSpPr>
          <p:nvPr>
            <p:ph type="body" sz="quarter" idx="13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3" name="Text Placeholder 5"/>
          <p:cNvSpPr>
            <a:spLocks noGrp="1"/>
          </p:cNvSpPr>
          <p:nvPr>
            <p:ph type="body" sz="quarter" idx="13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4" name="Text Placeholder 5"/>
          <p:cNvSpPr>
            <a:spLocks noGrp="1"/>
          </p:cNvSpPr>
          <p:nvPr>
            <p:ph type="body" sz="quarter" idx="13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5" name="Text Placeholder 5"/>
          <p:cNvSpPr>
            <a:spLocks noGrp="1"/>
          </p:cNvSpPr>
          <p:nvPr>
            <p:ph type="body" sz="quarter" idx="13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6" name="Text Placeholder 5"/>
          <p:cNvSpPr>
            <a:spLocks noGrp="1"/>
          </p:cNvSpPr>
          <p:nvPr>
            <p:ph type="body" sz="quarter" idx="140"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7" name="Text Placeholder 5"/>
          <p:cNvSpPr>
            <a:spLocks noGrp="1"/>
          </p:cNvSpPr>
          <p:nvPr>
            <p:ph type="body" sz="quarter" idx="141"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8" name="Text Placeholder 5"/>
          <p:cNvSpPr>
            <a:spLocks noGrp="1"/>
          </p:cNvSpPr>
          <p:nvPr>
            <p:ph type="body" sz="quarter" idx="142"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9" name="Text Placeholder 5"/>
          <p:cNvSpPr>
            <a:spLocks noGrp="1"/>
          </p:cNvSpPr>
          <p:nvPr>
            <p:ph type="body" sz="quarter" idx="143"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0" name="Text Placeholder 5"/>
          <p:cNvSpPr>
            <a:spLocks noGrp="1"/>
          </p:cNvSpPr>
          <p:nvPr>
            <p:ph type="body" sz="quarter" idx="144"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1" name="Text Placeholder 5"/>
          <p:cNvSpPr>
            <a:spLocks noGrp="1"/>
          </p:cNvSpPr>
          <p:nvPr>
            <p:ph type="body" sz="quarter" idx="145"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2" name="Text Placeholder 5"/>
          <p:cNvSpPr>
            <a:spLocks noGrp="1"/>
          </p:cNvSpPr>
          <p:nvPr>
            <p:ph type="body" sz="quarter" idx="14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3" name="Text Placeholder 5"/>
          <p:cNvSpPr>
            <a:spLocks noGrp="1"/>
          </p:cNvSpPr>
          <p:nvPr>
            <p:ph type="body" sz="quarter" idx="14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4" name="Text Placeholder 5"/>
          <p:cNvSpPr>
            <a:spLocks noGrp="1"/>
          </p:cNvSpPr>
          <p:nvPr>
            <p:ph type="body" sz="quarter" idx="14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5" name="Text Placeholder 5"/>
          <p:cNvSpPr>
            <a:spLocks noGrp="1"/>
          </p:cNvSpPr>
          <p:nvPr>
            <p:ph type="body" sz="quarter" idx="14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bg1"/>
                </a:solidFill>
              </a:defRPr>
            </a:lvl1pPr>
          </a:lstStyle>
          <a:p>
            <a:pPr lvl="0"/>
            <a:r>
              <a:rPr lang="en-US" dirty="0"/>
              <a:t>SECTION HEADER PLACEHOLDER</a:t>
            </a:r>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79" name="Text Placeholder 3"/>
          <p:cNvSpPr>
            <a:spLocks noGrp="1"/>
          </p:cNvSpPr>
          <p:nvPr>
            <p:ph type="body" sz="quarter" idx="186" hasCustomPrompt="1"/>
          </p:nvPr>
        </p:nvSpPr>
        <p:spPr>
          <a:xfrm>
            <a:off x="20572840" y="3341566"/>
            <a:ext cx="628253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80" name="Text Placeholder 3"/>
          <p:cNvSpPr>
            <a:spLocks noGrp="1"/>
          </p:cNvSpPr>
          <p:nvPr>
            <p:ph type="body" sz="quarter" idx="187" hasCustomPrompt="1"/>
          </p:nvPr>
        </p:nvSpPr>
        <p:spPr>
          <a:xfrm>
            <a:off x="20572839" y="13303950"/>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81"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50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354109"/>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6461" y="2946900"/>
            <a:ext cx="8483204"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88799" y="8644569"/>
            <a:ext cx="8483203"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OBJECTIVES</a:t>
            </a:r>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9471422" y="10309786"/>
            <a:ext cx="848220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9476384" y="3378398"/>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9471422" y="2946900"/>
            <a:ext cx="8487172"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RESULTS</a:t>
            </a:r>
          </a:p>
        </p:txBody>
      </p:sp>
      <p:sp>
        <p:nvSpPr>
          <p:cNvPr id="25" name="Text Placeholder 5"/>
          <p:cNvSpPr>
            <a:spLocks noGrp="1"/>
          </p:cNvSpPr>
          <p:nvPr>
            <p:ph type="body" sz="quarter" idx="25" hasCustomPrompt="1"/>
          </p:nvPr>
        </p:nvSpPr>
        <p:spPr>
          <a:xfrm>
            <a:off x="18372337" y="2946900"/>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CONCLUSIONS</a:t>
            </a:r>
          </a:p>
        </p:txBody>
      </p:sp>
      <p:sp>
        <p:nvSpPr>
          <p:cNvPr id="26" name="Text Placeholder 3"/>
          <p:cNvSpPr>
            <a:spLocks noGrp="1"/>
          </p:cNvSpPr>
          <p:nvPr>
            <p:ph type="body" sz="quarter" idx="26" hasCustomPrompt="1"/>
          </p:nvPr>
        </p:nvSpPr>
        <p:spPr>
          <a:xfrm>
            <a:off x="18372337" y="3354109"/>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8372337" y="8628515"/>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REFERENCES</a:t>
            </a:r>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8372337" y="12862783"/>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Autofit/>
          </a:bodyPr>
          <a:lstStyle>
            <a:lvl1pPr algn="ctr">
              <a:buFontTx/>
              <a:buNone/>
              <a:defRPr sz="2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63"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66"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69"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78"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79"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0"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1"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2"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3"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4"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5"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6"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8"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99"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0"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1"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2"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3"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4"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2"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3"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416455"/>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0789" y="3009246"/>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70293" y="7129339"/>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OBJECTIVES</a:t>
            </a:r>
          </a:p>
        </p:txBody>
      </p:sp>
      <p:sp>
        <p:nvSpPr>
          <p:cNvPr id="21" name="Text Placeholder 3"/>
          <p:cNvSpPr>
            <a:spLocks noGrp="1"/>
          </p:cNvSpPr>
          <p:nvPr>
            <p:ph type="body" sz="quarter" idx="21" hasCustomPrompt="1"/>
          </p:nvPr>
        </p:nvSpPr>
        <p:spPr>
          <a:xfrm>
            <a:off x="7241977" y="3432806"/>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41977" y="3009246"/>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7241977" y="10560455"/>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RESULTS</a:t>
            </a:r>
          </a:p>
        </p:txBody>
      </p:sp>
      <p:sp>
        <p:nvSpPr>
          <p:cNvPr id="25" name="Text Placeholder 5"/>
          <p:cNvSpPr>
            <a:spLocks noGrp="1"/>
          </p:cNvSpPr>
          <p:nvPr>
            <p:ph type="body" sz="quarter" idx="25" hasCustomPrompt="1"/>
          </p:nvPr>
        </p:nvSpPr>
        <p:spPr>
          <a:xfrm>
            <a:off x="20600583" y="3009246"/>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CONCLUSIONS</a:t>
            </a:r>
          </a:p>
        </p:txBody>
      </p:sp>
      <p:sp>
        <p:nvSpPr>
          <p:cNvPr id="26" name="Text Placeholder 3"/>
          <p:cNvSpPr>
            <a:spLocks noGrp="1"/>
          </p:cNvSpPr>
          <p:nvPr>
            <p:ph type="body" sz="quarter" idx="26" hasCustomPrompt="1"/>
          </p:nvPr>
        </p:nvSpPr>
        <p:spPr>
          <a:xfrm>
            <a:off x="20600583" y="3436775"/>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0600583" y="7159451"/>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REFERENCES</a:t>
            </a:r>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0600583" y="12862784"/>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70"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81"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2"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6"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7"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8"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9"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90"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2"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3"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4"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5"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7"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8"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9"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6"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7"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8"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9"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0"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1"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491524" y="10199648"/>
            <a:ext cx="6261600" cy="388620"/>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solidFill>
                <a:schemeClr val="bg1"/>
              </a:solidFill>
            </a:endParaRPr>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65079" y="615971"/>
            <a:ext cx="2761491" cy="1261874"/>
          </a:xfrm>
          <a:prstGeom prst="rect">
            <a:avLst/>
          </a:prstGeom>
        </p:spPr>
      </p:pic>
      <p:sp>
        <p:nvSpPr>
          <p:cNvPr id="37" name="Rectangle 33"/>
          <p:cNvSpPr>
            <a:spLocks noChangeArrowheads="1"/>
          </p:cNvSpPr>
          <p:nvPr userDrawn="1"/>
        </p:nvSpPr>
        <p:spPr bwMode="auto">
          <a:xfrm>
            <a:off x="7241249"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8" name="Rectangle 33"/>
          <p:cNvSpPr>
            <a:spLocks noChangeArrowheads="1"/>
          </p:cNvSpPr>
          <p:nvPr userDrawn="1"/>
        </p:nvSpPr>
        <p:spPr bwMode="auto">
          <a:xfrm>
            <a:off x="13906037"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9" name="Rectangle 33"/>
          <p:cNvSpPr>
            <a:spLocks noChangeArrowheads="1"/>
          </p:cNvSpPr>
          <p:nvPr userDrawn="1"/>
        </p:nvSpPr>
        <p:spPr bwMode="auto">
          <a:xfrm>
            <a:off x="20570825"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5971"/>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50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Rectangle 33"/>
          <p:cNvSpPr>
            <a:spLocks noChangeArrowheads="1"/>
          </p:cNvSpPr>
          <p:nvPr/>
        </p:nvSpPr>
        <p:spPr bwMode="auto">
          <a:xfrm>
            <a:off x="571500" y="2628900"/>
            <a:ext cx="6286500" cy="13373100"/>
          </a:xfrm>
          <a:prstGeom prst="roundRect">
            <a:avLst>
              <a:gd name="adj" fmla="val 4310"/>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p:nvSpPr>
        <p:spPr bwMode="auto">
          <a:xfrm>
            <a:off x="7209790" y="2628900"/>
            <a:ext cx="13012420" cy="13373100"/>
          </a:xfrm>
          <a:prstGeom prst="roundRect">
            <a:avLst>
              <a:gd name="adj" fmla="val 227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p:nvSpPr>
        <p:spPr bwMode="auto">
          <a:xfrm>
            <a:off x="20574000" y="2628900"/>
            <a:ext cx="6286500" cy="13373100"/>
          </a:xfrm>
          <a:prstGeom prst="roundRect">
            <a:avLst>
              <a:gd name="adj" fmla="val 464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2648"/>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50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76461" y="3341566"/>
            <a:ext cx="6274921" cy="6905613"/>
          </a:xfrm>
        </p:spPr>
        <p:txBody>
          <a:bodyPr/>
          <a:lstStyle/>
          <a:p>
            <a:r>
              <a:rPr lang="en-US" sz="1700" dirty="0"/>
              <a:t>The San Joaquin Valley (SJV) faces significant health challenges, and many of its regions have been identified as “medically underserved areas.”</a:t>
            </a:r>
            <a:r>
              <a:rPr lang="en-US" sz="1700" baseline="30000" dirty="0"/>
              <a:t>1 </a:t>
            </a:r>
            <a:r>
              <a:rPr lang="en-US" sz="1700" dirty="0"/>
              <a:t>Research indicates that the long-standing shortage of health care professionals in rural areas is one of the factors that contribute to the poor health outcomes of the population.</a:t>
            </a:r>
            <a:r>
              <a:rPr lang="en-US" sz="1700" baseline="30000" dirty="0"/>
              <a:t>2,3 </a:t>
            </a:r>
            <a:r>
              <a:rPr lang="en-US" sz="1700" dirty="0"/>
              <a:t>Furthermore, a recent report published by the University of California Office of the President (UCOP) emphasizes that there is a high need to improve health care access in the SJV.</a:t>
            </a:r>
          </a:p>
          <a:p>
            <a:endParaRPr lang="en-US" sz="1700" dirty="0"/>
          </a:p>
          <a:p>
            <a:r>
              <a:rPr lang="en-US" sz="1700" dirty="0"/>
              <a:t>The literature suggests that qualitative assessments of the resident perspectives of career preparation needs is limited, and that having qualitative data can have direct implications for the structuring of career preparation curricula during residency.</a:t>
            </a:r>
            <a:r>
              <a:rPr lang="en-US" sz="1700" baseline="30000" dirty="0"/>
              <a:t>4</a:t>
            </a:r>
            <a:r>
              <a:rPr lang="en-US" sz="1700" dirty="0"/>
              <a:t> Furthermore, previous research indicates that factors such as career planning, financial factors, lifestyle, and social and cultural aspects of a program that may influence the specialty choice and where an individual seeks to practice long-term.</a:t>
            </a:r>
            <a:r>
              <a:rPr lang="en-US" sz="1700" baseline="30000" dirty="0"/>
              <a:t>5,6 </a:t>
            </a:r>
            <a:r>
              <a:rPr lang="en-US" sz="1700" dirty="0"/>
              <a:t>The literature has also documented that support programs such as mentorship programs can positively influence individuals’ specialty choice.</a:t>
            </a:r>
            <a:r>
              <a:rPr lang="en-US" sz="1700" baseline="30000" dirty="0"/>
              <a:t>7</a:t>
            </a:r>
            <a:r>
              <a:rPr lang="en-US" sz="1700" dirty="0"/>
              <a:t> This study hopes to provide data that can be used for structuring of career preparation curricula and identify the factors that residents considered when selecting a specialty.</a:t>
            </a:r>
          </a:p>
          <a:p>
            <a:endParaRPr lang="en-US" dirty="0"/>
          </a:p>
        </p:txBody>
      </p:sp>
      <p:sp>
        <p:nvSpPr>
          <p:cNvPr id="3" name="Text Placeholder 2"/>
          <p:cNvSpPr>
            <a:spLocks noGrp="1"/>
          </p:cNvSpPr>
          <p:nvPr>
            <p:ph type="body" sz="quarter" idx="11"/>
          </p:nvPr>
        </p:nvSpPr>
        <p:spPr/>
        <p:txBody>
          <a:bodyPr/>
          <a:lstStyle/>
          <a:p>
            <a:r>
              <a:rPr lang="en-US" dirty="0"/>
              <a:t>Introduction</a:t>
            </a:r>
          </a:p>
        </p:txBody>
      </p:sp>
      <p:sp>
        <p:nvSpPr>
          <p:cNvPr id="4" name="Picture Placeholder 3"/>
          <p:cNvSpPr>
            <a:spLocks noGrp="1"/>
          </p:cNvSpPr>
          <p:nvPr>
            <p:ph type="pic" sz="quarter" idx="18"/>
          </p:nvPr>
        </p:nvSpPr>
        <p:spPr/>
      </p:sp>
      <p:sp>
        <p:nvSpPr>
          <p:cNvPr id="5" name="Text Placeholder 4"/>
          <p:cNvSpPr>
            <a:spLocks noGrp="1"/>
          </p:cNvSpPr>
          <p:nvPr>
            <p:ph type="body" sz="quarter" idx="20"/>
          </p:nvPr>
        </p:nvSpPr>
        <p:spPr>
          <a:xfrm>
            <a:off x="567419" y="9839114"/>
            <a:ext cx="6281539" cy="382517"/>
          </a:xfrm>
        </p:spPr>
        <p:txBody>
          <a:bodyPr/>
          <a:lstStyle/>
          <a:p>
            <a:r>
              <a:rPr lang="en-US" dirty="0"/>
              <a:t>Study Goals </a:t>
            </a:r>
          </a:p>
        </p:txBody>
      </p:sp>
      <p:sp>
        <p:nvSpPr>
          <p:cNvPr id="6" name="Text Placeholder 5"/>
          <p:cNvSpPr>
            <a:spLocks noGrp="1"/>
          </p:cNvSpPr>
          <p:nvPr>
            <p:ph type="body" sz="quarter" idx="21"/>
          </p:nvPr>
        </p:nvSpPr>
        <p:spPr>
          <a:xfrm>
            <a:off x="7241978" y="2625798"/>
            <a:ext cx="6227577" cy="13658231"/>
          </a:xfrm>
        </p:spPr>
        <p:txBody>
          <a:bodyPr/>
          <a:lstStyle/>
          <a:p>
            <a:r>
              <a:rPr lang="en-US" sz="1700" dirty="0"/>
              <a:t>This study utilized a semi-structured interview approach in which we asked medical residents to participate in a focus group with other residents to learn about their training experience in the San Joaquin Valley. Focus groups used open-ended prompts to allow for a free-flow discussion. </a:t>
            </a:r>
          </a:p>
          <a:p>
            <a:r>
              <a:rPr lang="en-US" sz="1700" dirty="0"/>
              <a:t>Residents were also individually interviewed about the factors they considered in selecting a specialty. </a:t>
            </a:r>
          </a:p>
          <a:p>
            <a:r>
              <a:rPr lang="en-US" sz="1700" dirty="0"/>
              <a:t>Prior to participation participants were provided a consent form. The interviews and focus groups were recorded, and recordings were transcribed to identify recurring themes and factors in specialty selection. Participants were given the option to have the conversation recorded or not. </a:t>
            </a:r>
          </a:p>
          <a:p>
            <a:r>
              <a:rPr lang="en-US" sz="1700" dirty="0"/>
              <a:t>The recordings and transcripts were assigned a code to further ensure confidentiality and were given the option to review the recording or transcript. In order to protect confidentiality, participants were assigned pseudonyms and other identifying characteristics were withheld. </a:t>
            </a:r>
          </a:p>
          <a:p>
            <a:endParaRPr lang="en-US" sz="1700" dirty="0"/>
          </a:p>
          <a:p>
            <a:endParaRPr lang="en-US" sz="1700" dirty="0"/>
          </a:p>
          <a:p>
            <a:r>
              <a:rPr lang="en-US" sz="1700" dirty="0"/>
              <a:t>In our study “Navigating the Pathway in Specialty Selection and Medical Education Curricula” the following were themes and responses that were recurrently brought up by the eight study participants who represented the medical specialties of general surgery, emergency medicine, and internal medicine. </a:t>
            </a:r>
          </a:p>
          <a:p>
            <a:r>
              <a:rPr lang="en-US" sz="1700" b="1" dirty="0"/>
              <a:t>Social Cultural: </a:t>
            </a:r>
          </a:p>
          <a:p>
            <a:pPr marL="285750" indent="-285750">
              <a:buFont typeface="Arial" panose="020B0604020202020204" pitchFamily="34" charset="0"/>
              <a:buChar char="•"/>
            </a:pPr>
            <a:r>
              <a:rPr lang="en-US" sz="1700" dirty="0"/>
              <a:t>When residents were asked what role does diversity play in choosing a training program?</a:t>
            </a:r>
          </a:p>
          <a:p>
            <a:pPr marL="285750" indent="-285750">
              <a:buFont typeface="Arial" panose="020B0604020202020204" pitchFamily="34" charset="0"/>
              <a:buChar char="•"/>
            </a:pPr>
            <a:r>
              <a:rPr lang="en-US" sz="1700" dirty="0"/>
              <a:t>Overall residents viewed the presence of diversity (racial, educational, social, cultural) as very important. Diversity in patient population was deemed as the most important. One resident stated that “Going on the interview trail and looking at the different program this was the one question that I asked every program.”</a:t>
            </a:r>
          </a:p>
          <a:p>
            <a:r>
              <a:rPr lang="en-US" sz="1700" b="1" dirty="0"/>
              <a:t>Career Planning/Resources: </a:t>
            </a:r>
          </a:p>
          <a:p>
            <a:pPr marL="285750" indent="-285750">
              <a:buFont typeface="Arial" panose="020B0604020202020204" pitchFamily="34" charset="0"/>
              <a:buChar char="•"/>
            </a:pPr>
            <a:r>
              <a:rPr lang="en-US" sz="1700" dirty="0"/>
              <a:t>When residents were asked “What career planning factors influence which specialty you wish to enter? </a:t>
            </a:r>
          </a:p>
          <a:p>
            <a:pPr marL="849043" lvl="1" indent="-285750">
              <a:buFont typeface="Arial" panose="020B0604020202020204" pitchFamily="34" charset="0"/>
              <a:buChar char="•"/>
            </a:pPr>
            <a:r>
              <a:rPr lang="en-US" sz="1700" dirty="0">
                <a:latin typeface="+mn-lt"/>
              </a:rPr>
              <a:t>Seven of the eight residents mentioned personal attributes and enjoyment of the specialty as their number one factor in specialty selection. </a:t>
            </a:r>
          </a:p>
          <a:p>
            <a:pPr marL="849043" lvl="1" indent="-285750">
              <a:buFont typeface="Arial" panose="020B0604020202020204" pitchFamily="34" charset="0"/>
              <a:buChar char="•"/>
            </a:pPr>
            <a:r>
              <a:rPr lang="en-US" sz="1700" dirty="0">
                <a:latin typeface="+mn-lt"/>
              </a:rPr>
              <a:t>Responses had overlapping themes which can be summed up by “I pictured if I could be doing this forever and if I can have fun doing this forever.”</a:t>
            </a:r>
          </a:p>
          <a:p>
            <a:pPr marL="849043" lvl="1" indent="-285750">
              <a:buFont typeface="Arial" panose="020B0604020202020204" pitchFamily="34" charset="0"/>
              <a:buChar char="•"/>
            </a:pPr>
            <a:r>
              <a:rPr lang="en-US" sz="1700" dirty="0">
                <a:latin typeface="+mn-lt"/>
              </a:rPr>
              <a:t>The second most common response was lifestyle which one resident rated as number one and half mentioned it as their number two most important factor. </a:t>
            </a:r>
          </a:p>
          <a:p>
            <a:endParaRPr lang="en-US" sz="1600" dirty="0"/>
          </a:p>
          <a:p>
            <a:r>
              <a:rPr lang="en-US" sz="1800" dirty="0"/>
              <a:t> </a:t>
            </a:r>
          </a:p>
        </p:txBody>
      </p:sp>
      <p:sp>
        <p:nvSpPr>
          <p:cNvPr id="7" name="Text Placeholder 6"/>
          <p:cNvSpPr>
            <a:spLocks noGrp="1"/>
          </p:cNvSpPr>
          <p:nvPr>
            <p:ph type="body" sz="quarter" idx="22"/>
          </p:nvPr>
        </p:nvSpPr>
        <p:spPr>
          <a:xfrm>
            <a:off x="527266" y="11993397"/>
            <a:ext cx="6280547" cy="382517"/>
          </a:xfrm>
        </p:spPr>
        <p:txBody>
          <a:bodyPr/>
          <a:lstStyle/>
          <a:p>
            <a:r>
              <a:rPr lang="en-US" dirty="0"/>
              <a:t>Experimental Design </a:t>
            </a:r>
          </a:p>
        </p:txBody>
      </p:sp>
      <p:sp>
        <p:nvSpPr>
          <p:cNvPr id="8" name="Text Placeholder 7"/>
          <p:cNvSpPr>
            <a:spLocks noGrp="1"/>
          </p:cNvSpPr>
          <p:nvPr>
            <p:ph type="body" sz="quarter" idx="23"/>
          </p:nvPr>
        </p:nvSpPr>
        <p:spPr>
          <a:xfrm>
            <a:off x="13871845" y="2703856"/>
            <a:ext cx="6221978" cy="13969086"/>
          </a:xfrm>
        </p:spPr>
        <p:txBody>
          <a:bodyPr/>
          <a:lstStyle/>
          <a:p>
            <a:pPr marL="285750" indent="-285750">
              <a:buFont typeface="Arial" panose="020B0604020202020204" pitchFamily="34" charset="0"/>
              <a:buChar char="•"/>
            </a:pPr>
            <a:r>
              <a:rPr lang="en-US" sz="1700" dirty="0"/>
              <a:t>When residents were asked “What resources should be available to medical students from their medical school? What experiences should a medical school provide to a student other than educational?”</a:t>
            </a:r>
          </a:p>
          <a:p>
            <a:pPr marL="849043" lvl="1" indent="-285750">
              <a:buFont typeface="Arial" panose="020B0604020202020204" pitchFamily="34" charset="0"/>
              <a:buChar char="•"/>
            </a:pPr>
            <a:r>
              <a:rPr lang="en-US" sz="1700" dirty="0">
                <a:latin typeface="+mn-lt"/>
              </a:rPr>
              <a:t>Resident consensus was that medical schools and residency training programs should provide financial, mental health, and mentorship resources outside of clinical training. </a:t>
            </a:r>
          </a:p>
          <a:p>
            <a:pPr marL="849043" lvl="1" indent="-285750">
              <a:buFont typeface="Arial" panose="020B0604020202020204" pitchFamily="34" charset="0"/>
              <a:buChar char="•"/>
            </a:pPr>
            <a:r>
              <a:rPr lang="en-US" sz="1700" dirty="0">
                <a:latin typeface="+mn-lt"/>
              </a:rPr>
              <a:t>“So the first aspect is the Mental Health aspect, and currently (even in Medical School and residency) there is a big burnout rate. To help mitigate that, I believe that medical schools and residencies should have mental health programs available to students.”</a:t>
            </a:r>
          </a:p>
          <a:p>
            <a:pPr marL="849043" lvl="1" indent="-285750">
              <a:buFont typeface="Arial" panose="020B0604020202020204" pitchFamily="34" charset="0"/>
              <a:buChar char="•"/>
            </a:pPr>
            <a:r>
              <a:rPr lang="en-US" sz="1700" dirty="0">
                <a:latin typeface="+mn-lt"/>
              </a:rPr>
              <a:t>The second aspect (financial planning), in medical school they did talk about limiting the amount of loans you take out, because it will accrue interest. Finally, in residency we had a talk about the various ways to pay off loans, loan forgiveness, and not just managing loans but also learning how to invest in residency if you have extra money, as well as planning for the future.”</a:t>
            </a:r>
          </a:p>
          <a:p>
            <a:r>
              <a:rPr lang="en-US" sz="1700" dirty="0"/>
              <a:t> </a:t>
            </a:r>
            <a:r>
              <a:rPr lang="en-US" sz="1700" b="1" dirty="0"/>
              <a:t>Work Environment: </a:t>
            </a:r>
          </a:p>
          <a:p>
            <a:pPr marL="285750" indent="-285750">
              <a:buFont typeface="Arial" panose="020B0604020202020204" pitchFamily="34" charset="0"/>
              <a:buChar char="•"/>
            </a:pPr>
            <a:r>
              <a:rPr lang="en-US" sz="1700" dirty="0"/>
              <a:t>When residents were asked “How important was your work environment when making your career decisions? </a:t>
            </a:r>
          </a:p>
          <a:p>
            <a:pPr marL="849043" lvl="1" indent="-285750">
              <a:buFont typeface="Arial" panose="020B0604020202020204" pitchFamily="34" charset="0"/>
              <a:buChar char="•"/>
            </a:pPr>
            <a:r>
              <a:rPr lang="en-US" sz="1700" dirty="0">
                <a:latin typeface="+mn-lt"/>
              </a:rPr>
              <a:t>Residents noted that their work environment was of utmost importance and was the largest determining factor when deciding on a choice of program.</a:t>
            </a:r>
          </a:p>
          <a:p>
            <a:pPr marL="849043" lvl="1" indent="-285750">
              <a:buFont typeface="Arial" panose="020B0604020202020204" pitchFamily="34" charset="0"/>
              <a:buChar char="•"/>
            </a:pPr>
            <a:r>
              <a:rPr lang="en-US" sz="1700" dirty="0">
                <a:latin typeface="+mn-lt"/>
              </a:rPr>
              <a:t>One resident stated, “I just remembered being in some of the conferences and feeling like, “this sucks,” feeling degraded and beatdown. I want a place where I can feel free to learn and have good supervision, instruction, guidance, and even criticism---with the overarching theme of encouragement.”</a:t>
            </a:r>
          </a:p>
          <a:p>
            <a:r>
              <a:rPr lang="en-US" sz="1700" b="1" dirty="0"/>
              <a:t>Financial Factors: </a:t>
            </a:r>
          </a:p>
          <a:p>
            <a:pPr marL="285750" indent="-285750">
              <a:buFont typeface="Arial" panose="020B0604020202020204" pitchFamily="34" charset="0"/>
              <a:buChar char="•"/>
            </a:pPr>
            <a:r>
              <a:rPr lang="en-US" sz="1700" dirty="0"/>
              <a:t>When residents were asked “How did debt and cost of living influence your decision to attend a particular program and the importance of loan forgiveness?” </a:t>
            </a:r>
          </a:p>
          <a:p>
            <a:pPr marL="849043" lvl="1" indent="-285750">
              <a:buFont typeface="Arial" panose="020B0604020202020204" pitchFamily="34" charset="0"/>
              <a:buChar char="•"/>
            </a:pPr>
            <a:r>
              <a:rPr lang="en-US" sz="1700" dirty="0">
                <a:latin typeface="+mn-lt"/>
              </a:rPr>
              <a:t>Financially five out of the eight residents felt that their debt load and cost of living did influence their decision to attend a program. </a:t>
            </a:r>
          </a:p>
          <a:p>
            <a:pPr marL="849043" lvl="1" indent="-285750">
              <a:buFont typeface="Arial" panose="020B0604020202020204" pitchFamily="34" charset="0"/>
              <a:buChar char="•"/>
            </a:pPr>
            <a:r>
              <a:rPr lang="en-US" sz="1700" dirty="0">
                <a:latin typeface="+mn-lt"/>
              </a:rPr>
              <a:t>One resident noted “The ability to live at home has saved me a large amount of money. I ranked my current program much higher than I would have otherwise.”</a:t>
            </a:r>
          </a:p>
          <a:p>
            <a:pPr marL="849043" lvl="1" indent="-285750">
              <a:buFont typeface="Arial" panose="020B0604020202020204" pitchFamily="34" charset="0"/>
              <a:buChar char="•"/>
            </a:pPr>
            <a:r>
              <a:rPr lang="en-US" sz="1700" dirty="0">
                <a:latin typeface="+mn-lt"/>
              </a:rPr>
              <a:t>Residents who qualified for loan forgiveness stated that they would take advantage of this resource. “It will definitely influence where I choose to practice. </a:t>
            </a:r>
          </a:p>
          <a:p>
            <a:endParaRPr lang="en-US" dirty="0"/>
          </a:p>
        </p:txBody>
      </p:sp>
      <p:sp>
        <p:nvSpPr>
          <p:cNvPr id="9" name="Text Placeholder 8"/>
          <p:cNvSpPr>
            <a:spLocks noGrp="1"/>
          </p:cNvSpPr>
          <p:nvPr>
            <p:ph type="body" sz="quarter" idx="24"/>
          </p:nvPr>
        </p:nvSpPr>
        <p:spPr>
          <a:xfrm>
            <a:off x="7213536" y="7361092"/>
            <a:ext cx="6286500" cy="382517"/>
          </a:xfrm>
        </p:spPr>
        <p:txBody>
          <a:bodyPr/>
          <a:lstStyle/>
          <a:p>
            <a:r>
              <a:rPr lang="en-US" dirty="0"/>
              <a:t>Results</a:t>
            </a:r>
          </a:p>
        </p:txBody>
      </p:sp>
      <p:sp>
        <p:nvSpPr>
          <p:cNvPr id="10" name="Text Placeholder 9"/>
          <p:cNvSpPr>
            <a:spLocks noGrp="1"/>
          </p:cNvSpPr>
          <p:nvPr>
            <p:ph type="body" sz="quarter" idx="25"/>
          </p:nvPr>
        </p:nvSpPr>
        <p:spPr>
          <a:xfrm>
            <a:off x="20543629" y="2670820"/>
            <a:ext cx="6279386" cy="382517"/>
          </a:xfrm>
        </p:spPr>
        <p:txBody>
          <a:bodyPr/>
          <a:lstStyle/>
          <a:p>
            <a:r>
              <a:rPr lang="en-US" dirty="0"/>
              <a:t>Conclusions</a:t>
            </a:r>
          </a:p>
        </p:txBody>
      </p:sp>
      <p:sp>
        <p:nvSpPr>
          <p:cNvPr id="11" name="Text Placeholder 10"/>
          <p:cNvSpPr>
            <a:spLocks noGrp="1"/>
          </p:cNvSpPr>
          <p:nvPr>
            <p:ph type="body" sz="quarter" idx="26"/>
          </p:nvPr>
        </p:nvSpPr>
        <p:spPr>
          <a:xfrm>
            <a:off x="20515733" y="6808026"/>
            <a:ext cx="6123870" cy="7631966"/>
          </a:xfrm>
        </p:spPr>
        <p:txBody>
          <a:bodyPr/>
          <a:lstStyle/>
          <a:p>
            <a:endParaRPr lang="en-US" dirty="0"/>
          </a:p>
          <a:p>
            <a:pPr marL="342900" indent="-342900">
              <a:buAutoNum type="arabicPeriod"/>
            </a:pPr>
            <a:endParaRPr lang="en-US" dirty="0"/>
          </a:p>
          <a:p>
            <a:pPr marL="342900" indent="-342900">
              <a:buAutoNum type="arabicPeriod"/>
            </a:pPr>
            <a:endParaRPr lang="en-US" dirty="0"/>
          </a:p>
          <a:p>
            <a:pPr marL="342900" indent="-342900">
              <a:buAutoNum type="arabicPeriod"/>
            </a:pPr>
            <a:endParaRPr lang="en-US" dirty="0"/>
          </a:p>
          <a:p>
            <a:pPr marL="342900" indent="-342900">
              <a:buAutoNum type="arabicPeriod"/>
            </a:pPr>
            <a:endParaRPr lang="en-US" dirty="0"/>
          </a:p>
          <a:p>
            <a:pPr marL="342900" indent="-342900">
              <a:buAutoNum type="arabicPeriod"/>
            </a:pPr>
            <a:r>
              <a:rPr lang="en-US" dirty="0"/>
              <a:t>State of California, Office of Statewide Health Planning and Development, 2018</a:t>
            </a:r>
          </a:p>
          <a:p>
            <a:pPr marL="342900" indent="-342900">
              <a:buAutoNum type="arabicPeriod"/>
            </a:pPr>
            <a:r>
              <a:rPr lang="en-US" dirty="0"/>
              <a:t>Roger W. Bush, Richard F. </a:t>
            </a:r>
            <a:r>
              <a:rPr lang="en-US" dirty="0" err="1"/>
              <a:t>LeBlond</a:t>
            </a:r>
            <a:r>
              <a:rPr lang="en-US" dirty="0"/>
              <a:t>, and Robert D. </a:t>
            </a:r>
            <a:r>
              <a:rPr lang="en-US" dirty="0" err="1"/>
              <a:t>Ficalora</a:t>
            </a:r>
            <a:r>
              <a:rPr lang="en-US" dirty="0"/>
              <a:t> (</a:t>
            </a:r>
            <a:r>
              <a:rPr lang="en-US" i="1" dirty="0"/>
              <a:t>2016</a:t>
            </a:r>
            <a:r>
              <a:rPr lang="en-US" dirty="0"/>
              <a:t>) Establishing the First Residency Program in a New Sponsoring Institution: Addressing Regional Physician Workforce Needs. Journal of Graduate Medical Education: December 2016, Vol. 8, No. 5, pp. 655-661</a:t>
            </a:r>
          </a:p>
          <a:p>
            <a:pPr marL="342900" indent="-342900">
              <a:buAutoNum type="arabicPeriod"/>
            </a:pPr>
            <a:r>
              <a:rPr lang="en-US" dirty="0"/>
              <a:t>Rieselbach, R. E., Phillips, R. L., </a:t>
            </a:r>
            <a:r>
              <a:rPr lang="en-US" dirty="0" err="1"/>
              <a:t>Nasca</a:t>
            </a:r>
            <a:r>
              <a:rPr lang="en-US" dirty="0"/>
              <a:t>, T. J., &amp; Crouse, B. J. (2013). Rural primary care physician workforce expansion: an opportunity for bipartisan legislation. </a:t>
            </a:r>
            <a:r>
              <a:rPr lang="en-US" i="1" dirty="0"/>
              <a:t>Journal of graduate medical education</a:t>
            </a:r>
            <a:r>
              <a:rPr lang="en-US" dirty="0"/>
              <a:t>, </a:t>
            </a:r>
            <a:r>
              <a:rPr lang="en-US" i="1" dirty="0"/>
              <a:t>5</a:t>
            </a:r>
            <a:r>
              <a:rPr lang="en-US" dirty="0"/>
              <a:t>(4), 556–559. doi:10.4300/JGME-05-04-39</a:t>
            </a:r>
          </a:p>
          <a:p>
            <a:pPr marL="342900" indent="-342900">
              <a:buAutoNum type="arabicPeriod"/>
            </a:pPr>
            <a:r>
              <a:rPr lang="en-US" dirty="0"/>
              <a:t>Garcia, R. L., </a:t>
            </a:r>
            <a:r>
              <a:rPr lang="en-US" dirty="0" err="1"/>
              <a:t>Windish</a:t>
            </a:r>
            <a:r>
              <a:rPr lang="en-US" dirty="0"/>
              <a:t>, D. M., &amp; Rosenbaum, J. R. (2010). Resident career planning needs in internal medicine: a qualitative assessment. </a:t>
            </a:r>
            <a:r>
              <a:rPr lang="en-US" i="1" dirty="0"/>
              <a:t>Journal of graduate medical education</a:t>
            </a:r>
            <a:r>
              <a:rPr lang="en-US" dirty="0"/>
              <a:t>, </a:t>
            </a:r>
            <a:r>
              <a:rPr lang="en-US" i="1" dirty="0"/>
              <a:t>2</a:t>
            </a:r>
            <a:r>
              <a:rPr lang="en-US" dirty="0"/>
              <a:t>(4), 518–522. doi:10.4300/JGME-D-10-00086.1</a:t>
            </a:r>
          </a:p>
          <a:p>
            <a:pPr marL="342900" indent="-342900">
              <a:buAutoNum type="arabicPeriod"/>
            </a:pPr>
            <a:r>
              <a:rPr lang="en-US" dirty="0"/>
              <a:t>Guraya, S. Y., &amp; </a:t>
            </a:r>
            <a:r>
              <a:rPr lang="en-US" dirty="0" err="1"/>
              <a:t>Almaramhy</a:t>
            </a:r>
            <a:r>
              <a:rPr lang="en-US" dirty="0"/>
              <a:t>, H. H. (2018). Mapping the factors that influence the career specialty preferences by the undergraduate medical students. </a:t>
            </a:r>
            <a:r>
              <a:rPr lang="en-US" i="1" dirty="0"/>
              <a:t>Saudi journal of biological sciences</a:t>
            </a:r>
            <a:r>
              <a:rPr lang="en-US" dirty="0"/>
              <a:t>, </a:t>
            </a:r>
            <a:r>
              <a:rPr lang="en-US" i="1" dirty="0"/>
              <a:t>25</a:t>
            </a:r>
            <a:r>
              <a:rPr lang="en-US" dirty="0"/>
              <a:t>(6), 1096–1101. doi:10.1016/j.sjbs.2017.03.019</a:t>
            </a:r>
          </a:p>
          <a:p>
            <a:pPr marL="342900" indent="-342900">
              <a:buAutoNum type="arabicPeriod"/>
            </a:pPr>
            <a:r>
              <a:rPr lang="en-US" dirty="0"/>
              <a:t>Roy Phitayakorn, E. A. Macklin, J. Goldsmith, and Debra F. Weinstein (</a:t>
            </a:r>
            <a:r>
              <a:rPr lang="en-US" i="1" dirty="0"/>
              <a:t>2015</a:t>
            </a:r>
            <a:r>
              <a:rPr lang="en-US" dirty="0"/>
              <a:t>) Applicants' Self-Reported Priorities in Selecting a Residency Program. Journal of Graduate Medical Education: March 2015, Vol. 7, No. 1, pp. 21-26.</a:t>
            </a:r>
          </a:p>
          <a:p>
            <a:pPr marL="342900" indent="-342900">
              <a:buAutoNum type="arabicPeriod"/>
            </a:pPr>
            <a:r>
              <a:rPr lang="en-US" dirty="0"/>
              <a:t>Laura Shank Gonzalez, Melanie J. </a:t>
            </a:r>
            <a:r>
              <a:rPr lang="en-US" dirty="0" err="1"/>
              <a:t>Donnelly,A</a:t>
            </a:r>
            <a:r>
              <a:rPr lang="en-US" dirty="0"/>
              <a:t> survey of residency program directors in anesthesiology regarding mentorship of </a:t>
            </a:r>
            <a:r>
              <a:rPr lang="en-US" dirty="0" err="1"/>
              <a:t>residents,Journal</a:t>
            </a:r>
            <a:r>
              <a:rPr lang="en-US" dirty="0"/>
              <a:t> of Clinical </a:t>
            </a:r>
            <a:r>
              <a:rPr lang="en-US" dirty="0" err="1"/>
              <a:t>Anesthesia,Volume</a:t>
            </a:r>
            <a:r>
              <a:rPr lang="en-US" dirty="0"/>
              <a:t> 33,2016,Pages 254-265.</a:t>
            </a:r>
          </a:p>
        </p:txBody>
      </p:sp>
      <p:sp>
        <p:nvSpPr>
          <p:cNvPr id="12" name="Text Placeholder 11"/>
          <p:cNvSpPr>
            <a:spLocks noGrp="1"/>
          </p:cNvSpPr>
          <p:nvPr>
            <p:ph type="body" sz="quarter" idx="27"/>
          </p:nvPr>
        </p:nvSpPr>
        <p:spPr>
          <a:xfrm>
            <a:off x="20567878" y="7770694"/>
            <a:ext cx="6287661" cy="382517"/>
          </a:xfrm>
        </p:spPr>
        <p:txBody>
          <a:bodyPr/>
          <a:lstStyle/>
          <a:p>
            <a:r>
              <a:rPr lang="en-US" dirty="0"/>
              <a:t>References</a:t>
            </a:r>
          </a:p>
        </p:txBody>
      </p:sp>
      <p:sp>
        <p:nvSpPr>
          <p:cNvPr id="13" name="Text Placeholder 12"/>
          <p:cNvSpPr>
            <a:spLocks noGrp="1"/>
          </p:cNvSpPr>
          <p:nvPr>
            <p:ph type="body" sz="quarter" idx="29"/>
          </p:nvPr>
        </p:nvSpPr>
        <p:spPr>
          <a:xfrm>
            <a:off x="20616028" y="14298178"/>
            <a:ext cx="6279386" cy="382517"/>
          </a:xfrm>
        </p:spPr>
        <p:txBody>
          <a:bodyPr/>
          <a:lstStyle/>
          <a:p>
            <a:r>
              <a:rPr lang="en-US" dirty="0"/>
              <a:t>Acknowledgements </a:t>
            </a:r>
          </a:p>
        </p:txBody>
      </p:sp>
      <p:sp>
        <p:nvSpPr>
          <p:cNvPr id="14" name="Text Placeholder 13"/>
          <p:cNvSpPr>
            <a:spLocks noGrp="1"/>
          </p:cNvSpPr>
          <p:nvPr>
            <p:ph type="body" sz="quarter" idx="96"/>
          </p:nvPr>
        </p:nvSpPr>
        <p:spPr>
          <a:xfrm>
            <a:off x="536586" y="9864441"/>
            <a:ext cx="6266725" cy="6594759"/>
          </a:xfrm>
        </p:spPr>
        <p:txBody>
          <a:bodyPr/>
          <a:lstStyle/>
          <a:p>
            <a:endParaRPr lang="en-US" sz="1700" dirty="0"/>
          </a:p>
          <a:p>
            <a:pPr marL="342900" indent="-342900">
              <a:buFont typeface="+mj-lt"/>
              <a:buAutoNum type="arabicPeriod"/>
            </a:pPr>
            <a:r>
              <a:rPr lang="en-US" sz="1700" dirty="0"/>
              <a:t>Identify the factors that impact specialty selection of medical residents in the San Joaquin Valley. </a:t>
            </a:r>
          </a:p>
          <a:p>
            <a:pPr marL="342900" indent="-342900">
              <a:buFont typeface="+mj-lt"/>
              <a:buAutoNum type="arabicPeriod"/>
            </a:pPr>
            <a:endParaRPr lang="en-US" sz="1700" dirty="0"/>
          </a:p>
          <a:p>
            <a:pPr marL="342900" indent="-342900">
              <a:buFont typeface="+mj-lt"/>
              <a:buAutoNum type="arabicPeriod"/>
            </a:pPr>
            <a:r>
              <a:rPr lang="en-US" sz="1700" dirty="0"/>
              <a:t>Identify how residency programs and institutions of higher education can support the training of medical residents in the San Joaquin Valley. </a:t>
            </a:r>
          </a:p>
          <a:p>
            <a:pPr marL="342900" indent="-342900">
              <a:buFont typeface="+mj-lt"/>
              <a:buAutoNum type="arabicPeriod"/>
            </a:pPr>
            <a:endParaRPr lang="en-US" sz="1700" dirty="0"/>
          </a:p>
          <a:p>
            <a:r>
              <a:rPr lang="en-US" sz="1700" dirty="0"/>
              <a:t>Research subjects:</a:t>
            </a:r>
          </a:p>
          <a:p>
            <a:r>
              <a:rPr lang="en-US" sz="1700" dirty="0"/>
              <a:t>- Eight medical residents training in the San Joaquin Valley</a:t>
            </a:r>
          </a:p>
          <a:p>
            <a:r>
              <a:rPr lang="en-US" sz="1700" dirty="0"/>
              <a:t> </a:t>
            </a:r>
          </a:p>
          <a:p>
            <a:r>
              <a:rPr lang="en-US" sz="1700" dirty="0"/>
              <a:t>Inclusion Criteria: </a:t>
            </a:r>
          </a:p>
          <a:p>
            <a:r>
              <a:rPr lang="en-US" sz="1700" dirty="0"/>
              <a:t>- Medical residents training in the San Joaquin Valley </a:t>
            </a:r>
          </a:p>
          <a:p>
            <a:endParaRPr lang="en-US" sz="1700" dirty="0"/>
          </a:p>
          <a:p>
            <a:r>
              <a:rPr lang="en-US" sz="1700" dirty="0"/>
              <a:t>Exclusion Criteria:</a:t>
            </a:r>
          </a:p>
          <a:p>
            <a:pPr marL="285750" indent="-285750">
              <a:buFontTx/>
              <a:buChar char="-"/>
            </a:pPr>
            <a:r>
              <a:rPr lang="en-US" sz="1700" dirty="0"/>
              <a:t>Individuals who are not medical residents in the San Joaquin Valley </a:t>
            </a:r>
          </a:p>
          <a:p>
            <a:pPr marL="285750" indent="-285750">
              <a:buFontTx/>
              <a:buChar char="-"/>
            </a:pPr>
            <a:endParaRPr lang="en-US" sz="1700" dirty="0"/>
          </a:p>
          <a:p>
            <a:r>
              <a:rPr lang="en-US" sz="1700" dirty="0"/>
              <a:t>Outcome measures: </a:t>
            </a:r>
          </a:p>
          <a:p>
            <a:r>
              <a:rPr lang="en-US" sz="1700" dirty="0"/>
              <a:t>- Experiences of medical residents in the San Joaquin Valley </a:t>
            </a:r>
          </a:p>
          <a:p>
            <a:endParaRPr lang="en-US" sz="1700" dirty="0"/>
          </a:p>
        </p:txBody>
      </p:sp>
      <p:sp>
        <p:nvSpPr>
          <p:cNvPr id="15" name="Text Placeholder 14"/>
          <p:cNvSpPr>
            <a:spLocks noGrp="1"/>
          </p:cNvSpPr>
          <p:nvPr>
            <p:ph type="body" sz="quarter" idx="107"/>
          </p:nvPr>
        </p:nvSpPr>
        <p:spPr/>
        <p:txBody>
          <a:bodyPr/>
          <a:lstStyle/>
          <a:p>
            <a:endParaRPr lang="en-US"/>
          </a:p>
        </p:txBody>
      </p:sp>
      <p:sp>
        <p:nvSpPr>
          <p:cNvPr id="16" name="Text Placeholder 15"/>
          <p:cNvSpPr>
            <a:spLocks noGrp="1"/>
          </p:cNvSpPr>
          <p:nvPr>
            <p:ph type="body" sz="quarter" idx="116"/>
          </p:nvPr>
        </p:nvSpPr>
        <p:spPr/>
        <p:txBody>
          <a:bodyPr/>
          <a:lstStyle/>
          <a:p>
            <a:endParaRPr lang="en-US"/>
          </a:p>
        </p:txBody>
      </p:sp>
      <p:sp>
        <p:nvSpPr>
          <p:cNvPr id="17" name="Text Placeholder 16"/>
          <p:cNvSpPr>
            <a:spLocks noGrp="1"/>
          </p:cNvSpPr>
          <p:nvPr>
            <p:ph type="body" sz="quarter" idx="117"/>
          </p:nvPr>
        </p:nvSpPr>
        <p:spPr/>
        <p:txBody>
          <a:bodyPr/>
          <a:lstStyle/>
          <a:p>
            <a:endParaRPr lang="en-US"/>
          </a:p>
        </p:txBody>
      </p:sp>
      <p:sp>
        <p:nvSpPr>
          <p:cNvPr id="18" name="Text Placeholder 17"/>
          <p:cNvSpPr>
            <a:spLocks noGrp="1"/>
          </p:cNvSpPr>
          <p:nvPr>
            <p:ph type="body" sz="quarter" idx="118"/>
          </p:nvPr>
        </p:nvSpPr>
        <p:spPr/>
        <p:txBody>
          <a:bodyPr/>
          <a:lstStyle/>
          <a:p>
            <a:endParaRPr lang="en-US"/>
          </a:p>
        </p:txBody>
      </p:sp>
      <p:sp>
        <p:nvSpPr>
          <p:cNvPr id="19" name="Text Placeholder 18"/>
          <p:cNvSpPr>
            <a:spLocks noGrp="1"/>
          </p:cNvSpPr>
          <p:nvPr>
            <p:ph type="body" sz="quarter" idx="119"/>
          </p:nvPr>
        </p:nvSpPr>
        <p:spPr/>
        <p:txBody>
          <a:bodyPr/>
          <a:lstStyle/>
          <a:p>
            <a:endParaRPr lang="en-US"/>
          </a:p>
        </p:txBody>
      </p:sp>
      <p:sp>
        <p:nvSpPr>
          <p:cNvPr id="20" name="Text Placeholder 19"/>
          <p:cNvSpPr>
            <a:spLocks noGrp="1"/>
          </p:cNvSpPr>
          <p:nvPr>
            <p:ph type="body" sz="quarter" idx="120"/>
          </p:nvPr>
        </p:nvSpPr>
        <p:spPr/>
        <p:txBody>
          <a:bodyPr/>
          <a:lstStyle/>
          <a:p>
            <a:endParaRPr lang="en-US"/>
          </a:p>
        </p:txBody>
      </p:sp>
      <p:sp>
        <p:nvSpPr>
          <p:cNvPr id="21" name="Text Placeholder 20"/>
          <p:cNvSpPr>
            <a:spLocks noGrp="1"/>
          </p:cNvSpPr>
          <p:nvPr>
            <p:ph type="body" sz="quarter" idx="121"/>
          </p:nvPr>
        </p:nvSpPr>
        <p:spPr/>
        <p:txBody>
          <a:bodyPr/>
          <a:lstStyle/>
          <a:p>
            <a:endParaRPr lang="en-US"/>
          </a:p>
        </p:txBody>
      </p:sp>
      <p:sp>
        <p:nvSpPr>
          <p:cNvPr id="22" name="Text Placeholder 21"/>
          <p:cNvSpPr>
            <a:spLocks noGrp="1"/>
          </p:cNvSpPr>
          <p:nvPr>
            <p:ph type="body" sz="quarter" idx="122"/>
          </p:nvPr>
        </p:nvSpPr>
        <p:spPr/>
        <p:txBody>
          <a:bodyPr/>
          <a:lstStyle/>
          <a:p>
            <a:endParaRPr lang="en-US"/>
          </a:p>
        </p:txBody>
      </p:sp>
      <p:sp>
        <p:nvSpPr>
          <p:cNvPr id="23" name="Text Placeholder 22"/>
          <p:cNvSpPr>
            <a:spLocks noGrp="1"/>
          </p:cNvSpPr>
          <p:nvPr>
            <p:ph type="body" sz="quarter" idx="123"/>
          </p:nvPr>
        </p:nvSpPr>
        <p:spPr/>
        <p:txBody>
          <a:bodyPr/>
          <a:lstStyle/>
          <a:p>
            <a:endParaRPr lang="en-US"/>
          </a:p>
        </p:txBody>
      </p:sp>
      <p:sp>
        <p:nvSpPr>
          <p:cNvPr id="24" name="Text Placeholder 23"/>
          <p:cNvSpPr>
            <a:spLocks noGrp="1"/>
          </p:cNvSpPr>
          <p:nvPr>
            <p:ph type="body" sz="quarter" idx="124"/>
          </p:nvPr>
        </p:nvSpPr>
        <p:spPr/>
        <p:txBody>
          <a:bodyPr/>
          <a:lstStyle/>
          <a:p>
            <a:endParaRPr lang="en-US"/>
          </a:p>
        </p:txBody>
      </p:sp>
      <p:sp>
        <p:nvSpPr>
          <p:cNvPr id="25" name="Text Placeholder 24"/>
          <p:cNvSpPr>
            <a:spLocks noGrp="1"/>
          </p:cNvSpPr>
          <p:nvPr>
            <p:ph type="body" sz="quarter" idx="125"/>
          </p:nvPr>
        </p:nvSpPr>
        <p:spPr/>
        <p:txBody>
          <a:bodyPr/>
          <a:lstStyle/>
          <a:p>
            <a:endParaRPr lang="en-US"/>
          </a:p>
        </p:txBody>
      </p:sp>
      <p:sp>
        <p:nvSpPr>
          <p:cNvPr id="26" name="Picture Placeholder 25"/>
          <p:cNvSpPr>
            <a:spLocks noGrp="1"/>
          </p:cNvSpPr>
          <p:nvPr>
            <p:ph type="pic" sz="quarter" idx="115"/>
          </p:nvPr>
        </p:nvSpPr>
        <p:spPr/>
      </p:sp>
      <p:sp>
        <p:nvSpPr>
          <p:cNvPr id="27" name="Picture Placeholder 26"/>
          <p:cNvSpPr>
            <a:spLocks noGrp="1"/>
          </p:cNvSpPr>
          <p:nvPr>
            <p:ph type="pic" sz="quarter" idx="126"/>
          </p:nvPr>
        </p:nvSpPr>
        <p:spPr/>
      </p:sp>
      <p:sp>
        <p:nvSpPr>
          <p:cNvPr id="28" name="Picture Placeholder 27"/>
          <p:cNvSpPr>
            <a:spLocks noGrp="1"/>
          </p:cNvSpPr>
          <p:nvPr>
            <p:ph type="pic" sz="quarter" idx="127"/>
          </p:nvPr>
        </p:nvSpPr>
        <p:spPr/>
      </p:sp>
      <p:sp>
        <p:nvSpPr>
          <p:cNvPr id="29" name="Picture Placeholder 28"/>
          <p:cNvSpPr>
            <a:spLocks noGrp="1"/>
          </p:cNvSpPr>
          <p:nvPr>
            <p:ph type="pic" sz="quarter" idx="128"/>
          </p:nvPr>
        </p:nvSpPr>
        <p:spPr/>
      </p:sp>
      <p:sp>
        <p:nvSpPr>
          <p:cNvPr id="30" name="Picture Placeholder 29"/>
          <p:cNvSpPr>
            <a:spLocks noGrp="1"/>
          </p:cNvSpPr>
          <p:nvPr>
            <p:ph type="pic" sz="quarter" idx="129"/>
          </p:nvPr>
        </p:nvSpPr>
        <p:spPr/>
      </p:sp>
      <p:sp>
        <p:nvSpPr>
          <p:cNvPr id="31" name="Picture Placeholder 30"/>
          <p:cNvSpPr>
            <a:spLocks noGrp="1"/>
          </p:cNvSpPr>
          <p:nvPr>
            <p:ph type="pic" sz="quarter" idx="130"/>
          </p:nvPr>
        </p:nvSpPr>
        <p:spPr/>
      </p:sp>
      <p:sp>
        <p:nvSpPr>
          <p:cNvPr id="32" name="Picture Placeholder 31"/>
          <p:cNvSpPr>
            <a:spLocks noGrp="1"/>
          </p:cNvSpPr>
          <p:nvPr>
            <p:ph type="pic" sz="quarter" idx="131"/>
          </p:nvPr>
        </p:nvSpPr>
        <p:spPr/>
      </p:sp>
      <p:sp>
        <p:nvSpPr>
          <p:cNvPr id="33" name="Picture Placeholder 32"/>
          <p:cNvSpPr>
            <a:spLocks noGrp="1"/>
          </p:cNvSpPr>
          <p:nvPr>
            <p:ph type="pic" sz="quarter" idx="132"/>
          </p:nvPr>
        </p:nvSpPr>
        <p:spPr/>
      </p:sp>
      <p:sp>
        <p:nvSpPr>
          <p:cNvPr id="34" name="Picture Placeholder 33"/>
          <p:cNvSpPr>
            <a:spLocks noGrp="1"/>
          </p:cNvSpPr>
          <p:nvPr>
            <p:ph type="pic" sz="quarter" idx="133"/>
          </p:nvPr>
        </p:nvSpPr>
        <p:spPr/>
      </p:sp>
      <p:sp>
        <p:nvSpPr>
          <p:cNvPr id="35" name="Picture Placeholder 34"/>
          <p:cNvSpPr>
            <a:spLocks noGrp="1"/>
          </p:cNvSpPr>
          <p:nvPr>
            <p:ph type="pic" sz="quarter" idx="134"/>
          </p:nvPr>
        </p:nvSpPr>
        <p:spPr/>
      </p:sp>
      <p:sp>
        <p:nvSpPr>
          <p:cNvPr id="36" name="Text Placeholder 35"/>
          <p:cNvSpPr>
            <a:spLocks noGrp="1"/>
          </p:cNvSpPr>
          <p:nvPr>
            <p:ph type="body" sz="quarter" idx="136"/>
          </p:nvPr>
        </p:nvSpPr>
        <p:spPr/>
        <p:txBody>
          <a:bodyPr/>
          <a:lstStyle/>
          <a:p>
            <a:endParaRPr lang="en-US"/>
          </a:p>
        </p:txBody>
      </p:sp>
      <p:sp>
        <p:nvSpPr>
          <p:cNvPr id="37" name="Text Placeholder 36"/>
          <p:cNvSpPr>
            <a:spLocks noGrp="1"/>
          </p:cNvSpPr>
          <p:nvPr>
            <p:ph type="body" sz="quarter" idx="137"/>
          </p:nvPr>
        </p:nvSpPr>
        <p:spPr/>
        <p:txBody>
          <a:bodyPr/>
          <a:lstStyle/>
          <a:p>
            <a:endParaRPr lang="en-US"/>
          </a:p>
        </p:txBody>
      </p:sp>
      <p:sp>
        <p:nvSpPr>
          <p:cNvPr id="38" name="Text Placeholder 37"/>
          <p:cNvSpPr>
            <a:spLocks noGrp="1"/>
          </p:cNvSpPr>
          <p:nvPr>
            <p:ph type="body" sz="quarter" idx="138"/>
          </p:nvPr>
        </p:nvSpPr>
        <p:spPr/>
        <p:txBody>
          <a:bodyPr/>
          <a:lstStyle/>
          <a:p>
            <a:endParaRPr lang="en-US"/>
          </a:p>
        </p:txBody>
      </p:sp>
      <p:sp>
        <p:nvSpPr>
          <p:cNvPr id="39" name="Text Placeholder 38"/>
          <p:cNvSpPr>
            <a:spLocks noGrp="1"/>
          </p:cNvSpPr>
          <p:nvPr>
            <p:ph type="body" sz="quarter" idx="139"/>
          </p:nvPr>
        </p:nvSpPr>
        <p:spPr/>
        <p:txBody>
          <a:bodyPr/>
          <a:lstStyle/>
          <a:p>
            <a:endParaRPr lang="en-US"/>
          </a:p>
        </p:txBody>
      </p:sp>
      <p:sp>
        <p:nvSpPr>
          <p:cNvPr id="40" name="Text Placeholder 39"/>
          <p:cNvSpPr>
            <a:spLocks noGrp="1"/>
          </p:cNvSpPr>
          <p:nvPr>
            <p:ph type="body" sz="quarter" idx="140"/>
          </p:nvPr>
        </p:nvSpPr>
        <p:spPr/>
        <p:txBody>
          <a:bodyPr/>
          <a:lstStyle/>
          <a:p>
            <a:endParaRPr lang="en-US"/>
          </a:p>
        </p:txBody>
      </p:sp>
      <p:sp>
        <p:nvSpPr>
          <p:cNvPr id="41" name="Text Placeholder 40"/>
          <p:cNvSpPr>
            <a:spLocks noGrp="1"/>
          </p:cNvSpPr>
          <p:nvPr>
            <p:ph type="body" sz="quarter" idx="141"/>
          </p:nvPr>
        </p:nvSpPr>
        <p:spPr/>
        <p:txBody>
          <a:bodyPr/>
          <a:lstStyle/>
          <a:p>
            <a:endParaRPr lang="en-US"/>
          </a:p>
        </p:txBody>
      </p:sp>
      <p:sp>
        <p:nvSpPr>
          <p:cNvPr id="42" name="Text Placeholder 41"/>
          <p:cNvSpPr>
            <a:spLocks noGrp="1"/>
          </p:cNvSpPr>
          <p:nvPr>
            <p:ph type="body" sz="quarter" idx="142"/>
          </p:nvPr>
        </p:nvSpPr>
        <p:spPr/>
        <p:txBody>
          <a:bodyPr/>
          <a:lstStyle/>
          <a:p>
            <a:endParaRPr lang="en-US"/>
          </a:p>
        </p:txBody>
      </p:sp>
      <p:sp>
        <p:nvSpPr>
          <p:cNvPr id="43" name="Text Placeholder 42"/>
          <p:cNvSpPr>
            <a:spLocks noGrp="1"/>
          </p:cNvSpPr>
          <p:nvPr>
            <p:ph type="body" sz="quarter" idx="143"/>
          </p:nvPr>
        </p:nvSpPr>
        <p:spPr/>
        <p:txBody>
          <a:bodyPr/>
          <a:lstStyle/>
          <a:p>
            <a:endParaRPr lang="en-US"/>
          </a:p>
        </p:txBody>
      </p:sp>
      <p:sp>
        <p:nvSpPr>
          <p:cNvPr id="44" name="Text Placeholder 43"/>
          <p:cNvSpPr>
            <a:spLocks noGrp="1"/>
          </p:cNvSpPr>
          <p:nvPr>
            <p:ph type="body" sz="quarter" idx="144"/>
          </p:nvPr>
        </p:nvSpPr>
        <p:spPr/>
        <p:txBody>
          <a:bodyPr/>
          <a:lstStyle/>
          <a:p>
            <a:endParaRPr lang="en-US"/>
          </a:p>
        </p:txBody>
      </p:sp>
      <p:sp>
        <p:nvSpPr>
          <p:cNvPr id="45" name="Text Placeholder 44"/>
          <p:cNvSpPr>
            <a:spLocks noGrp="1"/>
          </p:cNvSpPr>
          <p:nvPr>
            <p:ph type="body" sz="quarter" idx="145"/>
          </p:nvPr>
        </p:nvSpPr>
        <p:spPr/>
        <p:txBody>
          <a:bodyPr/>
          <a:lstStyle/>
          <a:p>
            <a:endParaRPr lang="en-US"/>
          </a:p>
        </p:txBody>
      </p:sp>
      <p:sp>
        <p:nvSpPr>
          <p:cNvPr id="46" name="Text Placeholder 45"/>
          <p:cNvSpPr>
            <a:spLocks noGrp="1"/>
          </p:cNvSpPr>
          <p:nvPr>
            <p:ph type="body" sz="quarter" idx="146"/>
          </p:nvPr>
        </p:nvSpPr>
        <p:spPr/>
        <p:txBody>
          <a:bodyPr/>
          <a:lstStyle/>
          <a:p>
            <a:endParaRPr lang="en-US"/>
          </a:p>
        </p:txBody>
      </p:sp>
      <p:sp>
        <p:nvSpPr>
          <p:cNvPr id="47" name="Text Placeholder 46"/>
          <p:cNvSpPr>
            <a:spLocks noGrp="1"/>
          </p:cNvSpPr>
          <p:nvPr>
            <p:ph type="body" sz="quarter" idx="147"/>
          </p:nvPr>
        </p:nvSpPr>
        <p:spPr/>
        <p:txBody>
          <a:bodyPr/>
          <a:lstStyle/>
          <a:p>
            <a:endParaRPr lang="en-US"/>
          </a:p>
        </p:txBody>
      </p:sp>
      <p:sp>
        <p:nvSpPr>
          <p:cNvPr id="48" name="Text Placeholder 47"/>
          <p:cNvSpPr>
            <a:spLocks noGrp="1"/>
          </p:cNvSpPr>
          <p:nvPr>
            <p:ph type="body" sz="quarter" idx="148"/>
          </p:nvPr>
        </p:nvSpPr>
        <p:spPr/>
        <p:txBody>
          <a:bodyPr/>
          <a:lstStyle/>
          <a:p>
            <a:endParaRPr lang="en-US"/>
          </a:p>
        </p:txBody>
      </p:sp>
      <p:sp>
        <p:nvSpPr>
          <p:cNvPr id="49" name="Text Placeholder 48"/>
          <p:cNvSpPr>
            <a:spLocks noGrp="1"/>
          </p:cNvSpPr>
          <p:nvPr>
            <p:ph type="body" sz="quarter" idx="149"/>
          </p:nvPr>
        </p:nvSpPr>
        <p:spPr/>
        <p:txBody>
          <a:bodyPr/>
          <a:lstStyle/>
          <a:p>
            <a:endParaRPr lang="en-US"/>
          </a:p>
        </p:txBody>
      </p:sp>
      <p:sp>
        <p:nvSpPr>
          <p:cNvPr id="50" name="Text Placeholder 49"/>
          <p:cNvSpPr>
            <a:spLocks noGrp="1"/>
          </p:cNvSpPr>
          <p:nvPr>
            <p:ph type="body" sz="quarter" idx="150"/>
          </p:nvPr>
        </p:nvSpPr>
        <p:spPr/>
        <p:txBody>
          <a:bodyPr>
            <a:normAutofit lnSpcReduction="10000"/>
          </a:bodyPr>
          <a:lstStyle/>
          <a:p>
            <a:r>
              <a:rPr lang="en-US" dirty="0"/>
              <a:t>Jose Acosta</a:t>
            </a:r>
            <a:r>
              <a:rPr lang="en-US" baseline="30000" dirty="0"/>
              <a:t>1 </a:t>
            </a:r>
            <a:r>
              <a:rPr lang="en-US" dirty="0"/>
              <a:t>B.S., Rosa D. Manzo</a:t>
            </a:r>
            <a:r>
              <a:rPr lang="en-US" baseline="30000" dirty="0"/>
              <a:t>2</a:t>
            </a:r>
            <a:r>
              <a:rPr lang="en-US" dirty="0"/>
              <a:t> Ph.D. </a:t>
            </a:r>
          </a:p>
        </p:txBody>
      </p:sp>
      <p:sp>
        <p:nvSpPr>
          <p:cNvPr id="51" name="Text Placeholder 50"/>
          <p:cNvSpPr>
            <a:spLocks noGrp="1"/>
          </p:cNvSpPr>
          <p:nvPr>
            <p:ph type="body" sz="quarter" idx="184"/>
          </p:nvPr>
        </p:nvSpPr>
        <p:spPr/>
        <p:txBody>
          <a:bodyPr>
            <a:normAutofit fontScale="77500" lnSpcReduction="20000"/>
          </a:bodyPr>
          <a:lstStyle/>
          <a:p>
            <a:r>
              <a:rPr lang="en-US" dirty="0"/>
              <a:t>1. University of California, Davis School of Medicine – San Joaquin Valley PRIME 2. University of California, Merced - Health Sciences Research Institute </a:t>
            </a:r>
          </a:p>
        </p:txBody>
      </p:sp>
      <p:sp>
        <p:nvSpPr>
          <p:cNvPr id="52" name="Text Placeholder 51"/>
          <p:cNvSpPr>
            <a:spLocks noGrp="1"/>
          </p:cNvSpPr>
          <p:nvPr>
            <p:ph type="body" sz="quarter" idx="185"/>
          </p:nvPr>
        </p:nvSpPr>
        <p:spPr/>
        <p:txBody>
          <a:bodyPr>
            <a:normAutofit fontScale="92500"/>
          </a:bodyPr>
          <a:lstStyle/>
          <a:p>
            <a:r>
              <a:rPr lang="en-US" dirty="0"/>
              <a:t>Navigating the Pathway in Specialty Selection and Medical Education Curricula </a:t>
            </a:r>
          </a:p>
        </p:txBody>
      </p:sp>
      <p:sp>
        <p:nvSpPr>
          <p:cNvPr id="53" name="Text Placeholder 52"/>
          <p:cNvSpPr>
            <a:spLocks noGrp="1"/>
          </p:cNvSpPr>
          <p:nvPr>
            <p:ph type="body" sz="quarter" idx="186"/>
          </p:nvPr>
        </p:nvSpPr>
        <p:spPr>
          <a:xfrm>
            <a:off x="20572840" y="2948667"/>
            <a:ext cx="6250175" cy="5806851"/>
          </a:xfrm>
        </p:spPr>
        <p:txBody>
          <a:bodyPr/>
          <a:lstStyle/>
          <a:p>
            <a:r>
              <a:rPr lang="en-US" sz="1700" dirty="0"/>
              <a:t>This study aimed to identify the factors that residents considered when selecting a specialty and provide data that can be used for structuring of career preparation curricula. </a:t>
            </a:r>
          </a:p>
          <a:p>
            <a:pPr marL="285750" indent="-285750">
              <a:buFont typeface="Arial" panose="020B0604020202020204" pitchFamily="34" charset="0"/>
              <a:buChar char="•"/>
            </a:pPr>
            <a:r>
              <a:rPr lang="en-US" sz="1700" dirty="0"/>
              <a:t>All residents who were interviewed shared similar responses on the importance of personal attributes and satisfaction when entering a specialty. </a:t>
            </a:r>
          </a:p>
          <a:p>
            <a:pPr marL="285750" indent="-285750">
              <a:buFont typeface="Arial" panose="020B0604020202020204" pitchFamily="34" charset="0"/>
              <a:buChar char="•"/>
            </a:pPr>
            <a:r>
              <a:rPr lang="en-US" sz="1700" dirty="0"/>
              <a:t>Mental health and financial planning were the two main requests made by participants. Several go into detail as how programs may have them but do not implement effectively. </a:t>
            </a:r>
          </a:p>
          <a:p>
            <a:pPr marL="285750" indent="-285750">
              <a:buFont typeface="Arial" panose="020B0604020202020204" pitchFamily="34" charset="0"/>
              <a:buChar char="•"/>
            </a:pPr>
            <a:r>
              <a:rPr lang="en-US" sz="1700" dirty="0"/>
              <a:t>All residents noted that work environment was of utmost importance on deciding on a program. The word, “Malignant,” came up twice throughout the transcriptions. Addressing this concern can be beneficial for programs. </a:t>
            </a:r>
          </a:p>
          <a:p>
            <a:pPr marL="285750" indent="-285750">
              <a:buFont typeface="Arial" panose="020B0604020202020204" pitchFamily="34" charset="0"/>
              <a:buChar char="•"/>
            </a:pPr>
            <a:r>
              <a:rPr lang="en-US" sz="1700" dirty="0"/>
              <a:t>All residents strongly valued diversity of population and training when selecting a program. </a:t>
            </a:r>
          </a:p>
          <a:p>
            <a:pPr marL="285750" indent="-285750">
              <a:buFont typeface="Arial" panose="020B0604020202020204" pitchFamily="34" charset="0"/>
              <a:buChar char="•"/>
            </a:pPr>
            <a:r>
              <a:rPr lang="en-US" sz="1700" dirty="0"/>
              <a:t>Cost of living and loan forgiveness was important </a:t>
            </a:r>
            <a:r>
              <a:rPr lang="en-US" sz="1700"/>
              <a:t>to most. </a:t>
            </a:r>
            <a:r>
              <a:rPr lang="en-US" sz="1700" dirty="0"/>
              <a:t>residents. </a:t>
            </a:r>
          </a:p>
          <a:p>
            <a:pPr marL="285750" indent="-285750">
              <a:buFont typeface="Arial" panose="020B0604020202020204" pitchFamily="34" charset="0"/>
              <a:buChar char="•"/>
            </a:pPr>
            <a:endParaRPr lang="en-US" sz="1700" dirty="0"/>
          </a:p>
          <a:p>
            <a:endParaRPr lang="en-US" dirty="0"/>
          </a:p>
        </p:txBody>
      </p:sp>
      <p:sp>
        <p:nvSpPr>
          <p:cNvPr id="54" name="Text Placeholder 53"/>
          <p:cNvSpPr>
            <a:spLocks noGrp="1"/>
          </p:cNvSpPr>
          <p:nvPr>
            <p:ph type="body" sz="quarter" idx="187"/>
          </p:nvPr>
        </p:nvSpPr>
        <p:spPr>
          <a:xfrm>
            <a:off x="20629945" y="14095106"/>
            <a:ext cx="6279386" cy="1944255"/>
          </a:xfrm>
        </p:spPr>
        <p:txBody>
          <a:bodyPr/>
          <a:lstStyle/>
          <a:p>
            <a:endParaRPr lang="en-US" dirty="0"/>
          </a:p>
          <a:p>
            <a:endParaRPr lang="en-US" dirty="0"/>
          </a:p>
          <a:p>
            <a:r>
              <a:rPr lang="en-US" dirty="0"/>
              <a:t>The University of California, Davis, The University of California, Merced , and UCSF-Fresno. </a:t>
            </a:r>
          </a:p>
          <a:p>
            <a:endParaRPr lang="en-US" dirty="0"/>
          </a:p>
          <a:p>
            <a:r>
              <a:rPr lang="en-US" dirty="0"/>
              <a:t>Thank you to Dr. Rosa Manzo for her guidance and mentorship during the project. </a:t>
            </a:r>
          </a:p>
        </p:txBody>
      </p:sp>
    </p:spTree>
    <p:extLst>
      <p:ext uri="{BB962C8B-B14F-4D97-AF65-F5344CB8AC3E}">
        <p14:creationId xmlns:p14="http://schemas.microsoft.com/office/powerpoint/2010/main" val="913239451"/>
      </p:ext>
    </p:extLst>
  </p:cSld>
  <p:clrMapOvr>
    <a:masterClrMapping/>
  </p:clrMapOvr>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10820</TotalTime>
  <Words>1625</Words>
  <Application>Microsoft Office PowerPoint</Application>
  <PresentationFormat>Custom</PresentationFormat>
  <Paragraphs>83</Paragraphs>
  <Slides>1</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vt:i4>
      </vt:variant>
    </vt:vector>
  </HeadingPairs>
  <TitlesOfParts>
    <vt:vector size="7" baseType="lpstr">
      <vt:lpstr>Arial</vt:lpstr>
      <vt:lpstr>Calibri</vt:lpstr>
      <vt:lpstr>Trebuchet MS</vt: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Jose Antonio Acosta</cp:lastModifiedBy>
  <cp:revision>110</cp:revision>
  <dcterms:created xsi:type="dcterms:W3CDTF">2012-02-06T18:46:22Z</dcterms:created>
  <dcterms:modified xsi:type="dcterms:W3CDTF">2020-02-18T06:24:27Z</dcterms:modified>
</cp:coreProperties>
</file>