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D4AC32"/>
    <a:srgbClr val="F2F2F2"/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5" autoAdjust="0"/>
    <p:restoredTop sz="94706" autoAdjust="0"/>
  </p:normalViewPr>
  <p:slideViewPr>
    <p:cSldViewPr snapToGrid="0" snapToObjects="1" showGuides="1">
      <p:cViewPr varScale="1">
        <p:scale>
          <a:sx n="36" d="100"/>
          <a:sy n="36" d="100"/>
        </p:scale>
        <p:origin x="546" y="36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da.gov/media/121351/download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sychiatryadvisor.com/home/topics/mood-disorders/depressive-disorder/zulresso-approved-as-first-treatment-for-postpartum-depression/" TargetMode="External"/><Relationship Id="rId5" Type="http://schemas.openxmlformats.org/officeDocument/2006/relationships/hyperlink" Target="https://www.fda.gov/news-events/press-announcements/fda-approves-first-treatment-post-partum-depression" TargetMode="External"/><Relationship Id="rId4" Type="http://schemas.openxmlformats.org/officeDocument/2006/relationships/hyperlink" Target="https://doi.org/10.3109/09540269609037816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6461" y="3341566"/>
            <a:ext cx="6274921" cy="64316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Post-partum depression (PPD) affects 1 in 8 women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PPD has consequences for both mother and child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Negatively impacts breastfeeding, sleep routines, well-child visits, vaccinations, and safety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Until recently, the primary treatment for PPD has been psychotherapy and antidepressants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Brexanolone</a:t>
            </a:r>
            <a:r>
              <a:rPr lang="en-US" sz="2000" dirty="0"/>
              <a:t> (generic for </a:t>
            </a:r>
            <a:r>
              <a:rPr lang="en-US" sz="2000" dirty="0" err="1"/>
              <a:t>Zulresso</a:t>
            </a:r>
            <a:r>
              <a:rPr lang="en-US" sz="2000" dirty="0"/>
              <a:t>) was FDA approved March 2019 and is the first drug approved specifically for PPD 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60-hour IV infusion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Neurosteroid</a:t>
            </a:r>
            <a:r>
              <a:rPr lang="en-US" sz="2000" dirty="0">
                <a:latin typeface="+mn-lt"/>
              </a:rPr>
              <a:t> and analogue of allopregnanolone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This medication offers a novel approach to treatment of postpartum depression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lvl="1" indent="0">
              <a:buNone/>
            </a:pPr>
            <a:endParaRPr lang="en-US" dirty="0">
              <a:latin typeface="+mn-lt"/>
            </a:endParaRPr>
          </a:p>
          <a:p>
            <a:pPr lvl="1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6461" y="2902501"/>
            <a:ext cx="6280547" cy="47485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229121" y="2937291"/>
            <a:ext cx="6281539" cy="474850"/>
          </a:xfrm>
        </p:spPr>
        <p:txBody>
          <a:bodyPr/>
          <a:lstStyle/>
          <a:p>
            <a:r>
              <a:rPr lang="en-US" sz="2400" dirty="0"/>
              <a:t>Objective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326157" y="7457874"/>
            <a:ext cx="6280546" cy="86353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UC Davis approved to enroll 6 patients for </a:t>
            </a:r>
            <a:r>
              <a:rPr lang="en-US" sz="2000" dirty="0" err="1"/>
              <a:t>brexanolone</a:t>
            </a:r>
            <a:r>
              <a:rPr lang="en-US" sz="2000" dirty="0"/>
              <a:t> infusion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2 out of 6 patients have been administered the medication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Patients recruited from Dr. Clark’s OB/GYN clinic and/or CONNECTED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Patients admitted to Labor &amp; Delivery for 60-hour IV </a:t>
            </a:r>
            <a:r>
              <a:rPr lang="en-US" sz="2000" dirty="0" err="1"/>
              <a:t>brexanolone</a:t>
            </a:r>
            <a:r>
              <a:rPr lang="en-US" sz="2000" dirty="0"/>
              <a:t> infusion. Patients were monitored using REMS for: 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Sleepiness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Dry mouth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Loss of consciousness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Flushing of skin or 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Follow up: </a:t>
            </a:r>
            <a:r>
              <a:rPr lang="en-US" sz="2000" dirty="0"/>
              <a:t>Patients' symptoms of depression will be evaluated every month for 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Outcome measure: </a:t>
            </a:r>
            <a:r>
              <a:rPr lang="en-US" sz="2000" dirty="0"/>
              <a:t>Hamilton Depression Rating Scale (HAM-D)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Scoring based on 17-item scale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0-7: No Depression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8-16: Mild Depression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17-23: Moderate Depression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&gt;24: Severe Depression</a:t>
            </a:r>
          </a:p>
          <a:p>
            <a:pPr marL="15906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52 = Max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7229121" y="6698048"/>
            <a:ext cx="6280547" cy="474850"/>
          </a:xfrm>
        </p:spPr>
        <p:txBody>
          <a:bodyPr/>
          <a:lstStyle/>
          <a:p>
            <a:r>
              <a:rPr lang="en-US" sz="2400" dirty="0"/>
              <a:t>Materials and 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14085044" y="7937346"/>
            <a:ext cx="5845748" cy="43264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patients received </a:t>
            </a:r>
            <a:r>
              <a:rPr lang="en-US" sz="2000" dirty="0" err="1"/>
              <a:t>brexanolone</a:t>
            </a:r>
            <a:r>
              <a:rPr lang="en-US" sz="2000" dirty="0"/>
              <a:t> for a diagnosis of post-partum depression with anxious distress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Patients continued their home psychiatric medications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Neither patient experienced medication side effects during the infusion period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patients reported subjective improvement in symptoms during the infusion 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Improvement in mood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Decreased anxiety</a:t>
            </a:r>
          </a:p>
          <a:p>
            <a:pPr lvl="1" indent="0">
              <a:buNone/>
            </a:pP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13906500" y="2902501"/>
            <a:ext cx="6286500" cy="474850"/>
          </a:xfrm>
        </p:spPr>
        <p:txBody>
          <a:bodyPr/>
          <a:lstStyle/>
          <a:p>
            <a:r>
              <a:rPr lang="en-US" sz="2400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20575984" y="2902501"/>
            <a:ext cx="6279386" cy="474850"/>
          </a:xfrm>
        </p:spPr>
        <p:txBody>
          <a:bodyPr/>
          <a:lstStyle/>
          <a:p>
            <a:r>
              <a:rPr lang="en-US" sz="2400" dirty="0"/>
              <a:t>Conclusions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20575984" y="9327018"/>
            <a:ext cx="6279386" cy="4615756"/>
          </a:xfrm>
        </p:spPr>
        <p:txBody>
          <a:bodyPr/>
          <a:lstStyle/>
          <a:p>
            <a:r>
              <a:rPr lang="en-US" dirty="0">
                <a:solidFill>
                  <a:srgbClr val="222222"/>
                </a:solidFill>
              </a:rPr>
              <a:t>Scott, L. J. (2019). </a:t>
            </a:r>
            <a:r>
              <a:rPr lang="en-US" dirty="0" err="1">
                <a:solidFill>
                  <a:srgbClr val="222222"/>
                </a:solidFill>
              </a:rPr>
              <a:t>Brexanolone</a:t>
            </a:r>
            <a:r>
              <a:rPr lang="en-US" dirty="0">
                <a:solidFill>
                  <a:srgbClr val="222222"/>
                </a:solidFill>
              </a:rPr>
              <a:t>: first global approval. </a:t>
            </a:r>
            <a:r>
              <a:rPr lang="en-US" i="1" dirty="0">
                <a:solidFill>
                  <a:srgbClr val="222222"/>
                </a:solidFill>
              </a:rPr>
              <a:t>Drugs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i="1" dirty="0">
                <a:solidFill>
                  <a:srgbClr val="222222"/>
                </a:solidFill>
              </a:rPr>
              <a:t>79</a:t>
            </a:r>
            <a:r>
              <a:rPr lang="en-US" dirty="0">
                <a:solidFill>
                  <a:srgbClr val="222222"/>
                </a:solidFill>
              </a:rPr>
              <a:t>(7), 779-783.</a:t>
            </a:r>
          </a:p>
          <a:p>
            <a:r>
              <a:rPr lang="en-US" dirty="0" err="1">
                <a:solidFill>
                  <a:srgbClr val="222222"/>
                </a:solidFill>
              </a:rPr>
              <a:t>Kanes</a:t>
            </a:r>
            <a:r>
              <a:rPr lang="en-US" dirty="0">
                <a:solidFill>
                  <a:srgbClr val="222222"/>
                </a:solidFill>
              </a:rPr>
              <a:t>, S. (2018). </a:t>
            </a:r>
            <a:r>
              <a:rPr lang="en-US" dirty="0" err="1">
                <a:solidFill>
                  <a:srgbClr val="222222"/>
                </a:solidFill>
              </a:rPr>
              <a:t>Brexanolone</a:t>
            </a:r>
            <a:r>
              <a:rPr lang="en-US" dirty="0">
                <a:solidFill>
                  <a:srgbClr val="222222"/>
                </a:solidFill>
              </a:rPr>
              <a:t> for Treatment of Postpartum Depression (PPD) [PowerPoint slides]. Retrieved from </a:t>
            </a:r>
            <a:r>
              <a:rPr lang="en-US" dirty="0">
                <a:hlinkClick r:id="rId3"/>
              </a:rPr>
              <a:t>https://www.fda.gov/media/121351/download</a:t>
            </a:r>
            <a:endParaRPr lang="en-US" dirty="0"/>
          </a:p>
          <a:p>
            <a:pPr lvl="0"/>
            <a:r>
              <a:rPr lang="en-US" dirty="0" err="1"/>
              <a:t>Kose</a:t>
            </a:r>
            <a:r>
              <a:rPr lang="en-US" dirty="0"/>
              <a:t>, S., &amp; Cetin, M. (2017). </a:t>
            </a:r>
            <a:r>
              <a:rPr lang="en-US" dirty="0" err="1"/>
              <a:t>Brexanolone</a:t>
            </a:r>
            <a:r>
              <a:rPr lang="en-US" dirty="0"/>
              <a:t>: an allosteric modulator of GABA-A receptors in the rapid treatment of postpartum depression.</a:t>
            </a:r>
          </a:p>
          <a:p>
            <a:pPr lvl="0"/>
            <a:r>
              <a:rPr lang="en-US" dirty="0"/>
              <a:t>Michael W. </a:t>
            </a:r>
            <a:r>
              <a:rPr lang="en-US" dirty="0" err="1"/>
              <a:t>O'hara</a:t>
            </a:r>
            <a:r>
              <a:rPr lang="en-US" dirty="0"/>
              <a:t> &amp; Annette M. Swain (1996) Rates and risk of postpartum depression—a meta-analysis, International Review of Psychiatry, 8:1, 37-54, DOI: </a:t>
            </a:r>
            <a:r>
              <a:rPr lang="en-US" u="sng" dirty="0">
                <a:hlinkClick r:id="rId4"/>
              </a:rPr>
              <a:t>10.3109/09540269609037816</a:t>
            </a:r>
            <a:endParaRPr lang="en-US" dirty="0"/>
          </a:p>
          <a:p>
            <a:pPr lvl="0"/>
            <a:r>
              <a:rPr lang="en-US" dirty="0"/>
              <a:t>Field, T. (2010). Postpartum depression effects on early interactions, parenting, and safety practices: a review. </a:t>
            </a:r>
            <a:r>
              <a:rPr lang="en-US" i="1" dirty="0"/>
              <a:t>Infant Behavior and Development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(1), 1-6.</a:t>
            </a:r>
          </a:p>
          <a:p>
            <a:pPr lvl="0"/>
            <a:r>
              <a:rPr lang="en-US" dirty="0"/>
              <a:t>FDA approves first treatment for post-partum depression. (2019, March 19). Retrieved June 1, 2019, from </a:t>
            </a:r>
            <a:r>
              <a:rPr lang="en-US" u="sng" dirty="0">
                <a:hlinkClick r:id="rId5"/>
              </a:rPr>
              <a:t>https://www.fda.gov/news-events/press-announcements/fda-approves-first-treatment-post-partum-depression</a:t>
            </a:r>
            <a:endParaRPr lang="en-US" dirty="0"/>
          </a:p>
          <a:p>
            <a:pPr lvl="0"/>
            <a:r>
              <a:rPr lang="en-US" dirty="0"/>
              <a:t>Han, D. (2019, March 20). </a:t>
            </a:r>
            <a:r>
              <a:rPr lang="en-US" dirty="0" err="1"/>
              <a:t>Zulresso</a:t>
            </a:r>
            <a:r>
              <a:rPr lang="en-US" dirty="0"/>
              <a:t> Approved as First Treatment for Postpartum Depression. Retrieved June 1, 2019, from </a:t>
            </a:r>
            <a:r>
              <a:rPr lang="en-US" u="sng" dirty="0">
                <a:hlinkClick r:id="rId6"/>
              </a:rPr>
              <a:t>https://www.psychiatryadvisor.com/home/topics/mood-disorders/depressive-disorder/zulresso-approved-as-first-treatment-for-postpartum-depression/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20573273" y="8835155"/>
            <a:ext cx="6287661" cy="474850"/>
          </a:xfrm>
        </p:spPr>
        <p:txBody>
          <a:bodyPr/>
          <a:lstStyle/>
          <a:p>
            <a:r>
              <a:rPr lang="en-US" sz="2400" dirty="0"/>
              <a:t>References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>
          <a:xfrm>
            <a:off x="20581114" y="14018738"/>
            <a:ext cx="6279386" cy="474850"/>
          </a:xfrm>
        </p:spPr>
        <p:txBody>
          <a:bodyPr/>
          <a:lstStyle/>
          <a:p>
            <a:r>
              <a:rPr lang="en-US" sz="2400" dirty="0"/>
              <a:t>Acknowledgements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96"/>
          </p:nvPr>
        </p:nvSpPr>
        <p:spPr>
          <a:xfrm>
            <a:off x="646174" y="12992033"/>
            <a:ext cx="6274921" cy="21227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Brexanolone</a:t>
            </a:r>
            <a:r>
              <a:rPr lang="en-US" sz="2000" dirty="0"/>
              <a:t> has been validated in three clinical trials prior to FDA approval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studies showed improvement in the Hamilton Depression Rating Scale (HAM-D) up to 30 days after infusion</a:t>
            </a:r>
          </a:p>
          <a:p>
            <a:endParaRPr lang="en-US" b="1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36" name="Text Placeholder 35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Rachel E. Bent, Herman L. </a:t>
            </a:r>
            <a:r>
              <a:rPr lang="en-US" dirty="0" err="1"/>
              <a:t>Hedriana</a:t>
            </a:r>
            <a:r>
              <a:rPr lang="en-US" dirty="0"/>
              <a:t>, MD, Shannon Clark, MD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8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From the School of Medicine (Bent) and Department of Obstetrics and Gynecology (Dr. </a:t>
            </a:r>
            <a:r>
              <a:rPr lang="en-US" dirty="0" err="1"/>
              <a:t>Hedriana</a:t>
            </a:r>
            <a:r>
              <a:rPr lang="en-US" dirty="0"/>
              <a:t> and Dr. Clark), UC Davis Health, Sacramento, CA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r>
              <a:rPr lang="en-US" dirty="0"/>
              <a:t>Efficacy of </a:t>
            </a:r>
            <a:r>
              <a:rPr lang="en-US" dirty="0" err="1"/>
              <a:t>Brexanolone</a:t>
            </a:r>
            <a:r>
              <a:rPr lang="en-US" dirty="0"/>
              <a:t> in the Treatment of Post-Partum Depression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86"/>
          </p:nvPr>
        </p:nvSpPr>
        <p:spPr>
          <a:xfrm>
            <a:off x="20646042" y="3440108"/>
            <a:ext cx="6188349" cy="569297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Barriers to receiving </a:t>
            </a:r>
            <a:r>
              <a:rPr lang="en-US" sz="2000" dirty="0" err="1"/>
              <a:t>brexanolone</a:t>
            </a:r>
            <a:r>
              <a:rPr lang="en-US" sz="2000" dirty="0"/>
              <a:t> infusion:</a:t>
            </a:r>
          </a:p>
          <a:p>
            <a:pPr marL="1020493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Inpatient hospitalization</a:t>
            </a:r>
          </a:p>
          <a:p>
            <a:pPr marL="1020493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Insurance authorization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HAM-D decreased for both patients and stayed below baseline for &gt;30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No significant side effects noted during infusion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One patient who relapsed 5 months after the infusion had major life stressors at the time which may confound findings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Limitations:</a:t>
            </a:r>
          </a:p>
          <a:p>
            <a:pPr marL="1020493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Small sample size</a:t>
            </a:r>
          </a:p>
          <a:p>
            <a:pPr marL="1020493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Limited follow-up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err="1"/>
              <a:t>Brexanolone</a:t>
            </a:r>
            <a:r>
              <a:rPr lang="en-US" sz="2000" dirty="0"/>
              <a:t>, the first medication of its kind, may open the door to many more treatment options in the future</a:t>
            </a: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87"/>
          </p:nvPr>
        </p:nvSpPr>
        <p:spPr>
          <a:xfrm>
            <a:off x="20572839" y="14566493"/>
            <a:ext cx="6279386" cy="1248680"/>
          </a:xfrm>
        </p:spPr>
        <p:txBody>
          <a:bodyPr/>
          <a:lstStyle/>
          <a:p>
            <a:r>
              <a:rPr lang="en-US" sz="2000" i="1" dirty="0"/>
              <a:t>The project described was supported by Sage Therapeutics</a:t>
            </a:r>
            <a:endParaRPr lang="en-US" sz="2000" dirty="0"/>
          </a:p>
          <a:p>
            <a:r>
              <a:rPr lang="en-US" sz="2000" dirty="0"/>
              <a:t>Special thanks to Dr. Shannon Clark</a:t>
            </a:r>
          </a:p>
        </p:txBody>
      </p:sp>
      <p:pic>
        <p:nvPicPr>
          <p:cNvPr id="72" name="Picture Placeholder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ABCDF144-0D3E-47BB-ACB1-E334A520B65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2" b="4842"/>
          <a:stretch>
            <a:fillRect/>
          </a:stretch>
        </p:blipFill>
        <p:spPr/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55EC71-CBF5-4B4D-B6D1-39D3DA14D559}"/>
              </a:ext>
            </a:extLst>
          </p:cNvPr>
          <p:cNvSpPr/>
          <p:nvPr/>
        </p:nvSpPr>
        <p:spPr>
          <a:xfrm>
            <a:off x="7673009" y="3843131"/>
            <a:ext cx="5527697" cy="1969666"/>
          </a:xfrm>
          <a:prstGeom prst="roundRect">
            <a:avLst/>
          </a:prstGeom>
          <a:solidFill>
            <a:srgbClr val="BDD7EE"/>
          </a:solidFill>
          <a:ln>
            <a:solidFill>
              <a:srgbClr val="BDD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Track symptoms of depression in women with post-partum depression every month for 6 months following </a:t>
            </a:r>
            <a:r>
              <a:rPr lang="en-US" sz="2400" b="1" dirty="0" err="1">
                <a:solidFill>
                  <a:schemeClr val="tx1"/>
                </a:solidFill>
              </a:rPr>
              <a:t>brexanolone</a:t>
            </a:r>
            <a:r>
              <a:rPr lang="en-US" sz="2400" b="1" dirty="0">
                <a:solidFill>
                  <a:schemeClr val="tx1"/>
                </a:solidFill>
              </a:rPr>
              <a:t> infusion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3FBCBEF-69E8-46C3-9F6C-F7C88E8360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341" y="8913420"/>
            <a:ext cx="5952272" cy="4078613"/>
          </a:xfrm>
          <a:prstGeom prst="rect">
            <a:avLst/>
          </a:prstGeom>
        </p:spPr>
      </p:pic>
      <p:graphicFrame>
        <p:nvGraphicFramePr>
          <p:cNvPr id="62" name="Table 4">
            <a:extLst>
              <a:ext uri="{FF2B5EF4-FFF2-40B4-BE49-F238E27FC236}">
                <a16:creationId xmlns:a16="http://schemas.microsoft.com/office/drawing/2014/main" id="{BAF43769-0F16-4CDF-8CA4-D7EC048DD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36561"/>
              </p:ext>
            </p:extLst>
          </p:nvPr>
        </p:nvGraphicFramePr>
        <p:xfrm>
          <a:off x="14009496" y="3514116"/>
          <a:ext cx="6094052" cy="436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8591">
                  <a:extLst>
                    <a:ext uri="{9D8B030D-6E8A-4147-A177-3AD203B41FA5}">
                      <a16:colId xmlns:a16="http://schemas.microsoft.com/office/drawing/2014/main" val="2740474456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195154017"/>
                    </a:ext>
                  </a:extLst>
                </a:gridCol>
              </a:tblGrid>
              <a:tr h="3300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Patient Demographics</a:t>
                      </a:r>
                    </a:p>
                  </a:txBody>
                  <a:tcPr marL="61854" marR="61854" marT="30927" marB="30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464280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r>
                        <a:rPr lang="en-US" sz="1600" dirty="0"/>
                        <a:t>Age, years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935944"/>
                  </a:ext>
                </a:extLst>
              </a:tr>
              <a:tr h="31804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Mean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31 years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38648"/>
                  </a:ext>
                </a:extLst>
              </a:tr>
              <a:tr h="467897">
                <a:tc>
                  <a:txBody>
                    <a:bodyPr/>
                    <a:lstStyle/>
                    <a:p>
                      <a:r>
                        <a:rPr lang="en-US" sz="1600" dirty="0"/>
                        <a:t>Time from delivery to </a:t>
                      </a:r>
                      <a:r>
                        <a:rPr lang="en-US" sz="1600" dirty="0" err="1"/>
                        <a:t>brexanolone</a:t>
                      </a:r>
                      <a:r>
                        <a:rPr lang="en-US" sz="1600" dirty="0"/>
                        <a:t> infusion, weeks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768384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Mean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15.9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278830"/>
                  </a:ext>
                </a:extLst>
              </a:tr>
              <a:tr h="440305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Range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14.7 – 17.0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16615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Ethnicity, n (%)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18963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Hispanic/Latino 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 (0)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03686"/>
                  </a:ext>
                </a:extLst>
              </a:tr>
              <a:tr h="31804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Not Hispanic/Latino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(100)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953486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Declined to state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 (0)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806083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Parity, n (%)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22911"/>
                  </a:ext>
                </a:extLst>
              </a:tr>
              <a:tr h="313642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Nulliparous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 (50)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96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Parous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 (50)</a:t>
                      </a:r>
                    </a:p>
                  </a:txBody>
                  <a:tcPr marL="46668" marR="46668" marT="23334" marB="233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88411"/>
                  </a:ext>
                </a:extLst>
              </a:tr>
            </a:tbl>
          </a:graphicData>
        </a:graphic>
      </p:graphicFrame>
      <p:pic>
        <p:nvPicPr>
          <p:cNvPr id="59" name="Picture 58">
            <a:extLst>
              <a:ext uri="{FF2B5EF4-FFF2-40B4-BE49-F238E27FC236}">
                <a16:creationId xmlns:a16="http://schemas.microsoft.com/office/drawing/2014/main" id="{D8632466-C155-40F6-A946-06861072C5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041722" y="12040140"/>
            <a:ext cx="6022070" cy="36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9092</TotalTime>
  <Words>743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Rachel Bent</cp:lastModifiedBy>
  <cp:revision>187</cp:revision>
  <dcterms:created xsi:type="dcterms:W3CDTF">2012-02-06T18:46:22Z</dcterms:created>
  <dcterms:modified xsi:type="dcterms:W3CDTF">2020-02-12T02:08:41Z</dcterms:modified>
</cp:coreProperties>
</file>